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rish Lakhanpal" initials="GL" lastIdx="2" clrIdx="0">
    <p:extLst/>
  </p:cmAuthor>
  <p:cmAuthor id="2" name="Heather Munro" initials="HM" lastIdx="5" clrIdx="1">
    <p:extLst/>
  </p:cmAuthor>
  <p:cmAuthor id="3" name="Simon Ingram" initials="SI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93"/>
    <a:srgbClr val="A00054"/>
    <a:srgbClr val="F68D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281F28A-3D3D-1511-543D-35574FD908D3}" v="84" dt="2022-10-13T14:44:18.247"/>
    <p1510:client id="{2ECBA52B-DC80-3B6A-0A65-2BD3A64F1881}" v="39" dt="2022-10-13T14:45:29.383"/>
    <p1510:client id="{7AF02ABF-32E8-F531-FD30-70CD8D0875DC}" v="4" dt="2022-10-13T14:46:13.183"/>
    <p1510:client id="{7E38835A-6A56-AEF9-31A7-A2FA97E76389}" v="22" dt="2022-10-13T14:52:07.736"/>
    <p1510:client id="{918E5F8D-6E21-FB9C-31A5-4D787BA367B1}" v="40" dt="2022-11-22T10:46:10.576"/>
    <p1510:client id="{BB7393A0-D8F8-C45A-FF42-D377F283009C}" v="37" dt="2022-08-03T10:14:48.984"/>
    <p1510:client id="{BF8178D6-E316-D378-018D-A5A9923D2F3A}" v="49" dt="2022-10-13T14:49:52.608"/>
    <p1510:client id="{C4CFD25B-08C8-478A-8982-3DDC9395C8ED}" v="6" dt="2022-05-06T12:58:05.390"/>
    <p1510:client id="{E34A1D08-90B2-3353-51D9-771A952EAD97}" v="4" dt="2022-11-22T10:47:28.530"/>
    <p1510:client id="{E520145A-E6C0-65DA-29B6-EF8169DC7D4B}" v="2" dt="2023-01-03T15:40:55.623"/>
    <p1510:client id="{E6BC3CD8-C692-49B4-8D7C-C112301163AC}" v="1" dt="2022-05-05T14:16:16.9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2628" y="-7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39C27AE-B539-4DC6-9CFC-2140AAE06AD7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3A91BA4-0292-4CBE-8623-09FAABD7CA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3775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FE98B08-4A13-43FA-AA7E-70D35EA1A0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407B8B00-2C58-4FB1-885B-932304C6FAD2}"/>
              </a:ext>
            </a:extLst>
          </p:cNvPr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7198" y="176339"/>
            <a:ext cx="2265680" cy="449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34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office.com/r/DPHeqECesE" TargetMode="External"/><Relationship Id="rId2" Type="http://schemas.openxmlformats.org/officeDocument/2006/relationships/hyperlink" Target="https://www.hee.nhs.uk/our-work/allied-health-professions/enable-workforce/roadmaps-practice-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Box 2">
            <a:extLst>
              <a:ext uri="{FF2B5EF4-FFF2-40B4-BE49-F238E27FC236}">
                <a16:creationId xmlns:a16="http://schemas.microsoft.com/office/drawing/2014/main" xmlns="" id="{8174C91C-2422-473F-B5BA-CBFB50190B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0148" y="804913"/>
            <a:ext cx="5499100" cy="741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b="1" dirty="0">
                <a:solidFill>
                  <a:srgbClr val="A00054"/>
                </a:solidFill>
                <a:latin typeface="Arial"/>
                <a:cs typeface="Arial"/>
              </a:rPr>
              <a:t>2023 Roadmap </a:t>
            </a: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A00054"/>
                </a:solidFill>
                <a:effectLst/>
                <a:latin typeface="Arial"/>
                <a:cs typeface="Arial"/>
              </a:rPr>
              <a:t>Clinical</a:t>
            </a:r>
            <a:r>
              <a:rPr lang="en-GB" altLang="en-US" sz="2800" b="1" dirty="0">
                <a:solidFill>
                  <a:srgbClr val="A00054"/>
                </a:solidFill>
                <a:latin typeface="Arial"/>
                <a:cs typeface="Arial"/>
              </a:rPr>
              <a:t> </a:t>
            </a:r>
            <a:endParaRPr kumimoji="0" lang="en-GB" altLang="en-US" sz="2800" b="1" i="0" u="none" strike="noStrike" cap="none" normalizeH="0" baseline="0" dirty="0">
              <a:ln>
                <a:noFill/>
              </a:ln>
              <a:solidFill>
                <a:srgbClr val="A00054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>
                <a:ln>
                  <a:noFill/>
                </a:ln>
                <a:solidFill>
                  <a:srgbClr val="A00054"/>
                </a:solidFill>
                <a:effectLst/>
                <a:latin typeface="Arial"/>
                <a:cs typeface="Arial"/>
              </a:rPr>
              <a:t>Supervisor Courses </a:t>
            </a:r>
            <a:endParaRPr lang="en-GB" altLang="en-US" sz="2800" b="1" i="0" u="none" strike="noStrike" cap="none" normalizeH="0" baseline="0" dirty="0">
              <a:ln>
                <a:noFill/>
              </a:ln>
              <a:solidFill>
                <a:srgbClr val="A00054"/>
              </a:solidFill>
              <a:effectLst/>
              <a:latin typeface="Arial"/>
              <a:cs typeface="Arial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4" name="Text Box 4">
            <a:extLst>
              <a:ext uri="{FF2B5EF4-FFF2-40B4-BE49-F238E27FC236}">
                <a16:creationId xmlns:a16="http://schemas.microsoft.com/office/drawing/2014/main" xmlns="" id="{C588850A-D0AD-4B2E-83D7-FDD3B0445D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85" y="6539935"/>
            <a:ext cx="5489971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This training course is free – attendance in agreement with line manager </a:t>
            </a:r>
            <a:endParaRPr lang="en-US" altLang="en-US" sz="12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cs typeface="Arial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06F26E51-D828-4B85-9FBF-215A54AB3B24}"/>
              </a:ext>
            </a:extLst>
          </p:cNvPr>
          <p:cNvSpPr txBox="1"/>
          <p:nvPr/>
        </p:nvSpPr>
        <p:spPr>
          <a:xfrm>
            <a:off x="110635" y="2254844"/>
            <a:ext cx="6115615" cy="363176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sz="1200">
                <a:latin typeface="Frutiger W01"/>
                <a:ea typeface="+mn-lt"/>
                <a:cs typeface="+mn-lt"/>
              </a:rPr>
              <a:t>HEE are running 2-day courses to train roadmap supervisors to verify</a:t>
            </a:r>
            <a:endParaRPr lang="en-US"/>
          </a:p>
          <a:p>
            <a:r>
              <a:rPr lang="en-GB" sz="1200">
                <a:latin typeface="Frutiger W01"/>
                <a:ea typeface="+mn-lt"/>
                <a:cs typeface="+mn-lt"/>
              </a:rPr>
              <a:t>clinicians through the portfolio route described in the Roadmap </a:t>
            </a:r>
            <a:r>
              <a:rPr lang="en-GB" sz="1200">
                <a:ea typeface="+mn-lt"/>
                <a:cs typeface="+mn-lt"/>
                <a:hlinkClick r:id="rId2"/>
              </a:rPr>
              <a:t>Roadmaps to Practice | Health Education England (hee.nhs.uk)</a:t>
            </a:r>
            <a:r>
              <a:rPr lang="en-GB" sz="1200">
                <a:latin typeface="Frutiger W01"/>
                <a:ea typeface="+mn-lt"/>
                <a:cs typeface="+mn-lt"/>
              </a:rPr>
              <a:t> . </a:t>
            </a:r>
          </a:p>
          <a:p>
            <a:r>
              <a:rPr lang="en-GB" sz="1200">
                <a:latin typeface="Frutiger W01"/>
                <a:ea typeface="+mn-lt"/>
                <a:cs typeface="+mn-lt"/>
              </a:rPr>
              <a:t>On completion you will become a recognised HEE Roadmap supervisor and be added to our regional and national supervisor directory. </a:t>
            </a:r>
            <a:endParaRPr lang="en-GB" sz="1200">
              <a:latin typeface="Frutiger W01"/>
            </a:endParaRPr>
          </a:p>
          <a:p>
            <a:r>
              <a:rPr lang="en-GB" sz="1200">
                <a:latin typeface="Frutiger W01"/>
                <a:ea typeface="+mn-lt"/>
                <a:cs typeface="+mn-lt"/>
              </a:rPr>
              <a:t>To be eligible for the training course, you must be currently working in a Primary Care service in the South West of England (either NHS or external partners) as one of the following:</a:t>
            </a:r>
          </a:p>
          <a:p>
            <a:endParaRPr lang="en-GB" sz="1200">
              <a:latin typeface="Frutiger W01"/>
              <a:ea typeface="+mn-lt"/>
              <a:cs typeface="+mn-lt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hold a full post graduate MSc, or are a full MACP member </a:t>
            </a:r>
            <a:endParaRPr lang="en-GB" sz="120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are an FCP recognised by the HEE Centre for Advancing Practice </a:t>
            </a:r>
            <a:endParaRPr lang="en-GB" sz="120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are an Advanced Practitioner recognised by the HEE Centre for Advancing Practice </a:t>
            </a:r>
            <a:endParaRPr lang="en-GB" sz="1200">
              <a:cs typeface="Calibri"/>
            </a:endParaRP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GB" sz="1200"/>
              <a:t>You are a GP</a:t>
            </a:r>
            <a:endParaRPr lang="en-GB" sz="1200">
              <a:latin typeface="Frutiger W01"/>
              <a:ea typeface="+mn-lt"/>
              <a:cs typeface="+mn-lt"/>
            </a:endParaRPr>
          </a:p>
          <a:p>
            <a:r>
              <a:rPr lang="en-GB" sz="1200">
                <a:latin typeface="Frutiger W01"/>
                <a:ea typeface="+mn-lt"/>
                <a:cs typeface="+mn-lt"/>
              </a:rPr>
              <a:t>Courses take a maximum of 14 places and </a:t>
            </a:r>
            <a:r>
              <a:rPr lang="en-GB" sz="1200" b="1">
                <a:latin typeface="Frutiger W01"/>
                <a:ea typeface="+mn-lt"/>
                <a:cs typeface="+mn-lt"/>
              </a:rPr>
              <a:t>you must be able to attend both days</a:t>
            </a:r>
            <a:r>
              <a:rPr lang="en-GB" sz="1200">
                <a:latin typeface="Frutiger W01"/>
                <a:ea typeface="+mn-lt"/>
                <a:cs typeface="+mn-lt"/>
              </a:rPr>
              <a:t> to complete the training to be a recognised Roadmap supervisor.</a:t>
            </a:r>
          </a:p>
          <a:p>
            <a:r>
              <a:rPr lang="en-GB" sz="1200" b="1">
                <a:solidFill>
                  <a:srgbClr val="0070C0"/>
                </a:solidFill>
                <a:latin typeface="Calibri" panose="020F0502020204030204"/>
                <a:cs typeface="Calibri"/>
              </a:rPr>
              <a:t>To Register your interest please complete</a:t>
            </a:r>
            <a:r>
              <a:rPr lang="en-GB" sz="1200">
                <a:latin typeface="Calibri" panose="020F0502020204030204"/>
                <a:cs typeface="Calibri"/>
              </a:rPr>
              <a:t>: </a:t>
            </a:r>
            <a:r>
              <a:rPr lang="en-GB" sz="1200">
                <a:ea typeface="+mn-lt"/>
                <a:cs typeface="+mn-lt"/>
                <a:hlinkClick r:id="rId3"/>
              </a:rPr>
              <a:t>https://forms.office.com/r/DPHeqECesE</a:t>
            </a:r>
            <a:r>
              <a:rPr lang="en-GB" sz="1200">
                <a:ea typeface="+mn-lt"/>
                <a:cs typeface="+mn-lt"/>
              </a:rPr>
              <a:t> </a:t>
            </a:r>
          </a:p>
          <a:p>
            <a:endParaRPr lang="en-GB" sz="1200">
              <a:cs typeface="Calibri"/>
            </a:endParaRPr>
          </a:p>
          <a:p>
            <a:r>
              <a:rPr lang="en-GB" sz="1400">
                <a:cs typeface="Calibri"/>
              </a:rPr>
              <a:t>For queries please contact – </a:t>
            </a:r>
            <a:r>
              <a:rPr lang="en-GB" sz="1400" b="1">
                <a:solidFill>
                  <a:schemeClr val="accent5">
                    <a:lumMod val="75000"/>
                  </a:schemeClr>
                </a:solidFill>
                <a:cs typeface="Calibri"/>
              </a:rPr>
              <a:t>primarycareacademy.sw@hee.nhs.uk</a:t>
            </a:r>
            <a:endParaRPr lang="en-GB" sz="1400">
              <a:solidFill>
                <a:schemeClr val="accent5">
                  <a:lumMod val="75000"/>
                </a:schemeClr>
              </a:solidFill>
              <a:cs typeface="Calibri"/>
            </a:endParaRPr>
          </a:p>
          <a:p>
            <a:endParaRPr lang="en-GB" sz="1200">
              <a:cs typeface="Calibri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9626BA32-3142-4AA9-B607-30878A738768}"/>
              </a:ext>
            </a:extLst>
          </p:cNvPr>
          <p:cNvSpPr txBox="1"/>
          <p:nvPr/>
        </p:nvSpPr>
        <p:spPr>
          <a:xfrm>
            <a:off x="110635" y="1713455"/>
            <a:ext cx="7878699" cy="61215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50000"/>
              </a:lnSpc>
            </a:pPr>
            <a:r>
              <a:rPr lang="en-GB" sz="1200" b="1">
                <a:solidFill>
                  <a:srgbClr val="003893"/>
                </a:solidFill>
                <a:latin typeface="Arial"/>
                <a:cs typeface="Arial"/>
              </a:rPr>
              <a:t>Do you want to supervise and develop the existing and future </a:t>
            </a:r>
            <a:endParaRPr lang="en-GB" sz="1200" b="1">
              <a:solidFill>
                <a:srgbClr val="00389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200" b="1">
                <a:solidFill>
                  <a:srgbClr val="003893"/>
                </a:solidFill>
                <a:latin typeface="Arial"/>
                <a:cs typeface="Arial"/>
              </a:rPr>
              <a:t>Primary Care workforce?</a:t>
            </a: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B261ABDC-6B5F-9E35-FF2F-61028C2EEDFF}"/>
              </a:ext>
            </a:extLst>
          </p:cNvPr>
          <p:cNvSpPr txBox="1"/>
          <p:nvPr/>
        </p:nvSpPr>
        <p:spPr>
          <a:xfrm>
            <a:off x="-44158" y="5801167"/>
            <a:ext cx="6749035" cy="894732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lang="en-GB" sz="1200" b="1">
              <a:solidFill>
                <a:srgbClr val="0070C0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GB" sz="1200">
              <a:solidFill>
                <a:srgbClr val="000000"/>
              </a:solidFill>
              <a:latin typeface="Calibri"/>
              <a:ea typeface="+mn-lt"/>
              <a:cs typeface="+mn-lt"/>
            </a:endParaRPr>
          </a:p>
          <a:p>
            <a:pPr>
              <a:lnSpc>
                <a:spcPct val="150000"/>
              </a:lnSpc>
            </a:pPr>
            <a:endParaRPr lang="en-GB" sz="1200">
              <a:solidFill>
                <a:srgbClr val="000000"/>
              </a:solidFill>
              <a:latin typeface="Calibri"/>
              <a:ea typeface="+mn-lt"/>
              <a:cs typeface="+mn-lt"/>
            </a:endParaRPr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xmlns="" id="{C47D2327-62A2-6E36-3686-8AE9114AE6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0718" y="6626581"/>
            <a:ext cx="128264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A00054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V2. 6</a:t>
            </a:r>
            <a:r>
              <a:rPr lang="en-GB" altLang="en-US" sz="1200" b="1" baseline="30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th</a:t>
            </a:r>
            <a:r>
              <a:rPr lang="en-GB" altLang="en-US" sz="1200" b="1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 May 2022</a:t>
            </a:r>
            <a:endParaRPr lang="en-US" altLang="en-US" sz="1200" b="0" i="0" u="none" strike="noStrike" cap="none" normalizeH="0" baseline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380835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0520B840C4CC4795281DB66C045A3C" ma:contentTypeVersion="14" ma:contentTypeDescription="Create a new document." ma:contentTypeScope="" ma:versionID="17154c08cadc8d4ec8d1b2f1b363b11b">
  <xsd:schema xmlns:xsd="http://www.w3.org/2001/XMLSchema" xmlns:xs="http://www.w3.org/2001/XMLSchema" xmlns:p="http://schemas.microsoft.com/office/2006/metadata/properties" xmlns:ns2="f36c5ea9-4c5d-4013-85f5-30978dfc0b7d" xmlns:ns3="1d191f50-8d36-4f32-aa71-fa05e3a271f5" targetNamespace="http://schemas.microsoft.com/office/2006/metadata/properties" ma:root="true" ma:fieldsID="c3a72f92fc21961081f00f9a7b779a71" ns2:_="" ns3:_="">
    <xsd:import namespace="f36c5ea9-4c5d-4013-85f5-30978dfc0b7d"/>
    <xsd:import namespace="1d191f50-8d36-4f32-aa71-fa05e3a271f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6c5ea9-4c5d-4013-85f5-30978dfc0b7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b5e471e-86a7-4573-b003-24887ebde44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1" nillable="true" ma:displayName="Sign-off status" ma:internalName="Sign_x002d_off_x0020_status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191f50-8d36-4f32-aa71-fa05e3a271f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13bc864f-fe6c-42d2-894d-a6cb04f1e2c2}" ma:internalName="TaxCatchAll" ma:showField="CatchAllData" ma:web="1d191f50-8d36-4f32-aa71-fa05e3a271f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d191f50-8d36-4f32-aa71-fa05e3a271f5" xsi:nil="true"/>
    <lcf76f155ced4ddcb4097134ff3c332f xmlns="f36c5ea9-4c5d-4013-85f5-30978dfc0b7d">
      <Terms xmlns="http://schemas.microsoft.com/office/infopath/2007/PartnerControls"/>
    </lcf76f155ced4ddcb4097134ff3c332f>
    <SharedWithUsers xmlns="1d191f50-8d36-4f32-aa71-fa05e3a271f5">
      <UserInfo>
        <DisplayName>Deirdre Phillips</DisplayName>
        <AccountId>162</AccountId>
        <AccountType/>
      </UserInfo>
      <UserInfo>
        <DisplayName>Jeinel Edward</DisplayName>
        <AccountId>18</AccountId>
        <AccountType/>
      </UserInfo>
    </SharedWithUsers>
    <_Flow_SignoffStatus xmlns="f36c5ea9-4c5d-4013-85f5-30978dfc0b7d" xsi:nil="true"/>
  </documentManagement>
</p:properties>
</file>

<file path=customXml/itemProps1.xml><?xml version="1.0" encoding="utf-8"?>
<ds:datastoreItem xmlns:ds="http://schemas.openxmlformats.org/officeDocument/2006/customXml" ds:itemID="{6352D91D-CFB9-4B42-8497-88816BDEA0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261E86-7A69-4D70-9052-0DB627DEBFBB}">
  <ds:schemaRefs>
    <ds:schemaRef ds:uri="1d191f50-8d36-4f32-aa71-fa05e3a271f5"/>
    <ds:schemaRef ds:uri="f36c5ea9-4c5d-4013-85f5-30978dfc0b7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22F626E-5C99-4651-9CC5-15F3D737E676}">
  <ds:schemaRefs>
    <ds:schemaRef ds:uri="http://purl.org/dc/dcmitype/"/>
    <ds:schemaRef ds:uri="http://schemas.microsoft.com/office/2006/documentManagement/types"/>
    <ds:schemaRef ds:uri="http://purl.org/dc/elements/1.1/"/>
    <ds:schemaRef ds:uri="f36c5ea9-4c5d-4013-85f5-30978dfc0b7d"/>
    <ds:schemaRef ds:uri="http://www.w3.org/XML/1998/namespace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1d191f50-8d36-4f32-aa71-fa05e3a271f5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39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Heather Munro</dc:creator>
  <cp:lastModifiedBy>BANYARD Judith, PCN regional Administrator</cp:lastModifiedBy>
  <cp:revision>3</cp:revision>
  <dcterms:created xsi:type="dcterms:W3CDTF">2021-03-03T12:12:37Z</dcterms:created>
  <dcterms:modified xsi:type="dcterms:W3CDTF">2023-01-03T15:43:06Z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0x010100790520B840C4CC4795281DB66C045A3C</vt:lpwstr>
  </property>
  <property fmtid="{D5CDD505-2E9C-101B-9397-08002B2CF9AE}" pid="3" name="MediaServiceImageTags">
    <vt:lpwstr/>
  </property>
</Properties>
</file>