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2F0E0B-4195-4A3A-95EB-16DE01B69E0E}">
          <p14:sldIdLst>
            <p14:sldId id="256"/>
            <p14:sldId id="257"/>
            <p14:sldId id="258"/>
            <p14:sldId id="259"/>
            <p14:sldId id="260"/>
            <p14:sldId id="265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5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3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1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9883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2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0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00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79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7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63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9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6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1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B79B51-9C23-48D9-ACDC-C8C4FB8726B0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04AF-7C4C-4CB5-97D9-9904E960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17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-lfh.org.uk/ContentServer/content/FLU_03_001/d/ELFH_Session_4_15/613/tab_739.html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181BB-5F34-8E89-A9ED-75A161DAF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Live Flu Vaccine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4B74E-6EBF-E015-72A1-C9977B964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54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BF479-4D65-54F4-4309-33356258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6233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00ADB-E359-7F34-CB11-D8DEB76A3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665922"/>
            <a:ext cx="8825659" cy="5353878"/>
          </a:xfrm>
        </p:spPr>
        <p:txBody>
          <a:bodyPr/>
          <a:lstStyle/>
          <a:p>
            <a:r>
              <a:rPr lang="en-GB" sz="2000" dirty="0"/>
              <a:t>As the vaccine chosen for the childhood flu programme is a live vaccine, it is important that immunisers are aware of the contraindications and precautions to this vaccine</a:t>
            </a:r>
          </a:p>
          <a:p>
            <a:r>
              <a:rPr lang="en-GB" sz="2000" dirty="0"/>
              <a:t>Those children who are contraindicated to receive the live flu vaccine should be offered an age appropriate inactivated flu vaccine</a:t>
            </a:r>
          </a:p>
          <a:p>
            <a:r>
              <a:rPr lang="en-GB" sz="2000" dirty="0"/>
              <a:t>Efficacy, safety and quality may be adversely affected if the live intranasal flu vaccine is not stored or administered as specified in the product license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72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DB81-C977-3135-0D39-2333C06C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E7BE-EC5E-B081-055B-F41642D2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live attenuated influenza vaccine (LAIV) is the recommended vaccine for the childhood flu programme. Only one LAIV is available; this is marketed as </a:t>
            </a:r>
            <a:r>
              <a:rPr lang="en-GB" sz="2800" dirty="0" err="1"/>
              <a:t>Fluenz</a:t>
            </a:r>
            <a:r>
              <a:rPr lang="en-GB" sz="2800" dirty="0"/>
              <a:t> Tetra® for the UK.</a:t>
            </a:r>
          </a:p>
        </p:txBody>
      </p:sp>
    </p:spTree>
    <p:extLst>
      <p:ext uri="{BB962C8B-B14F-4D97-AF65-F5344CB8AC3E}">
        <p14:creationId xmlns:p14="http://schemas.microsoft.com/office/powerpoint/2010/main" val="342641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F443-5CAA-7E04-0890-9A008C6B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7E20-D405-AC14-1095-793AD532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LAIV is a quadrivalent vaccine. This means that it contains four types of flu virus: two subtypes of Influenza A virus and both B virus types.</a:t>
            </a:r>
          </a:p>
          <a:p>
            <a:endParaRPr lang="en-GB" dirty="0"/>
          </a:p>
          <a:p>
            <a:r>
              <a:rPr lang="en-GB" dirty="0"/>
              <a:t>Both B virus types are included in order to improve the potential for matching the vaccine to the circulating flu strain(s). This is important as most of the disease caused by influenza B occurs in children.</a:t>
            </a:r>
          </a:p>
        </p:txBody>
      </p:sp>
    </p:spTree>
    <p:extLst>
      <p:ext uri="{BB962C8B-B14F-4D97-AF65-F5344CB8AC3E}">
        <p14:creationId xmlns:p14="http://schemas.microsoft.com/office/powerpoint/2010/main" val="214487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B3B0-F537-0D05-F4C2-631770DE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3D97-8C07-6C08-D8BC-0C273A4FD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Live attenuation</a:t>
            </a:r>
          </a:p>
          <a:p>
            <a:r>
              <a:rPr lang="en-GB" dirty="0"/>
              <a:t>The intranasal vaccine given to children is a live attenuated vaccine. This means that it is made from whole live viruses that have been carefully weakened (attenuated) in a lab. </a:t>
            </a:r>
          </a:p>
          <a:p>
            <a:r>
              <a:rPr lang="en-GB" dirty="0"/>
              <a:t>As they are still live, the viruses retain the ability to replicate enough to produce an immune response (antibodies) but not enough to cause disease. </a:t>
            </a:r>
          </a:p>
          <a:p>
            <a:r>
              <a:rPr lang="en-GB" dirty="0"/>
              <a:t>As this mimics natural infection, it induces better immune memory, thereby offering better long-term protection to children than they get from the inactivated vaccines.</a:t>
            </a:r>
          </a:p>
        </p:txBody>
      </p:sp>
    </p:spTree>
    <p:extLst>
      <p:ext uri="{BB962C8B-B14F-4D97-AF65-F5344CB8AC3E}">
        <p14:creationId xmlns:p14="http://schemas.microsoft.com/office/powerpoint/2010/main" val="372163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E239-EF0A-C870-988A-75279364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3AAAA67C-0C30-C96F-9595-277DA78439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92" y="452719"/>
            <a:ext cx="9909312" cy="579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97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2057-D0AA-CC67-4E97-9C030A5B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6233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0CC00-1E04-7898-4C11-D941DDB93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934278"/>
            <a:ext cx="8825659" cy="5085522"/>
          </a:xfrm>
        </p:spPr>
        <p:txBody>
          <a:bodyPr/>
          <a:lstStyle/>
          <a:p>
            <a:r>
              <a:rPr lang="en-GB" dirty="0"/>
              <a:t>The 2 March 2022 letter confirmed that those eligible for the NHS influenza programme are the cohorts offered vaccine prior to the pandemic:</a:t>
            </a:r>
          </a:p>
          <a:p>
            <a:r>
              <a:rPr lang="en-GB" dirty="0"/>
              <a:t>all children aged 2 or 3 years on 31 August 2022</a:t>
            </a:r>
          </a:p>
          <a:p>
            <a:r>
              <a:rPr lang="en-GB" dirty="0"/>
              <a:t>all primary school-aged children (from reception to year 6)</a:t>
            </a:r>
          </a:p>
          <a:p>
            <a:r>
              <a:rPr lang="en-GB" dirty="0"/>
              <a:t>those aged 6 months to under 65 years in clinical risk groups</a:t>
            </a:r>
          </a:p>
        </p:txBody>
      </p:sp>
    </p:spTree>
    <p:extLst>
      <p:ext uri="{BB962C8B-B14F-4D97-AF65-F5344CB8AC3E}">
        <p14:creationId xmlns:p14="http://schemas.microsoft.com/office/powerpoint/2010/main" val="291869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03DB-D687-7E56-A87D-4D2638D2E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4A3A14-92D4-7F22-3276-D5980C0563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3944" y="1192696"/>
            <a:ext cx="3288230" cy="386507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F18C3-923E-B962-03D9-FCB2C1393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Intranasal Flu vaccine</a:t>
            </a:r>
          </a:p>
          <a:p>
            <a:r>
              <a:rPr lang="en-GB" dirty="0"/>
              <a:t>Given part dose in each nostril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23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52B1-20BF-A8FB-FAD5-E7CBAA6F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659296"/>
          </a:xfrm>
        </p:spPr>
        <p:txBody>
          <a:bodyPr/>
          <a:lstStyle/>
          <a:p>
            <a:r>
              <a:rPr lang="en-GB" dirty="0"/>
              <a:t>Contraindications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68484-3938-9E99-AB0C-2F8E880F8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958009"/>
            <a:ext cx="8825659" cy="4061791"/>
          </a:xfrm>
        </p:spPr>
        <p:txBody>
          <a:bodyPr/>
          <a:lstStyle/>
          <a:p>
            <a:pPr algn="l" fontAlgn="base"/>
            <a:r>
              <a:rPr lang="en-GB" b="0" i="0" dirty="0">
                <a:solidFill>
                  <a:srgbClr val="304974"/>
                </a:solidFill>
                <a:effectLst/>
                <a:latin typeface="Verdana" panose="020B0604030504040204" pitchFamily="34" charset="0"/>
                <a:hlinkClick r:id="rId2" tooltip="Anaphylactic reaction "/>
              </a:rPr>
              <a:t>Anaphylactic reaction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r>
              <a:rPr lang="en-GB" b="0" i="0" dirty="0">
                <a:solidFill>
                  <a:srgbClr val="304974"/>
                </a:solidFill>
                <a:effectLst/>
                <a:latin typeface="Verdana" panose="020B0604030504040204" pitchFamily="34" charset="0"/>
                <a:hlinkClick r:id="rId2" tooltip="Other allergic conditions "/>
              </a:rPr>
              <a:t>Severe asthma or active wheezing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r>
              <a:rPr lang="en-GB" b="0" i="0" dirty="0">
                <a:solidFill>
                  <a:srgbClr val="304974"/>
                </a:solidFill>
                <a:effectLst/>
                <a:latin typeface="Verdana" panose="020B0604030504040204" pitchFamily="34" charset="0"/>
                <a:hlinkClick r:id="rId2"/>
              </a:rPr>
              <a:t>Minor illnesses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r>
              <a:rPr lang="en-GB" b="0" i="0" dirty="0">
                <a:solidFill>
                  <a:srgbClr val="304974"/>
                </a:solidFill>
                <a:effectLst/>
                <a:latin typeface="Verdana" panose="020B0604030504040204" pitchFamily="34" charset="0"/>
                <a:hlinkClick r:id="rId2"/>
              </a:rPr>
              <a:t>Immunodeficiency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r>
              <a:rPr lang="en-GB" b="0" i="0" dirty="0">
                <a:solidFill>
                  <a:srgbClr val="304974"/>
                </a:solidFill>
                <a:effectLst/>
                <a:latin typeface="Verdana" panose="020B0604030504040204" pitchFamily="34" charset="0"/>
                <a:hlinkClick r:id="rId2"/>
              </a:rPr>
              <a:t>Egg allergy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r>
              <a:rPr lang="en-GB" b="0" i="0" dirty="0">
                <a:solidFill>
                  <a:srgbClr val="304974"/>
                </a:solidFill>
                <a:effectLst/>
                <a:latin typeface="Verdana" panose="020B0604030504040204" pitchFamily="34" charset="0"/>
                <a:hlinkClick r:id="rId2" tooltip="Risk of transmission of live flu virus"/>
              </a:rPr>
              <a:t>Risk of transmission of live flu virus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48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3DF9-E7CB-655C-CB68-EC993E75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41081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74B47-DC1E-4106-5B0C-FB8AED7C6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487017"/>
            <a:ext cx="8825659" cy="5814392"/>
          </a:xfrm>
        </p:spPr>
        <p:txBody>
          <a:bodyPr/>
          <a:lstStyle/>
          <a:p>
            <a:r>
              <a:rPr lang="en-GB" dirty="0"/>
              <a:t>Commonly reported adverse reactions (affects more than 1 in 10 </a:t>
            </a:r>
            <a:r>
              <a:rPr lang="en-GB" dirty="0" err="1"/>
              <a:t>Fluenz</a:t>
            </a:r>
            <a:r>
              <a:rPr lang="en-GB" dirty="0"/>
              <a:t> Tetra® recipients) include:</a:t>
            </a:r>
          </a:p>
          <a:p>
            <a:endParaRPr lang="en-GB" dirty="0"/>
          </a:p>
          <a:p>
            <a:r>
              <a:rPr lang="en-GB" dirty="0"/>
              <a:t>Blocked or runny nose</a:t>
            </a:r>
          </a:p>
          <a:p>
            <a:r>
              <a:rPr lang="en-GB" dirty="0"/>
              <a:t>Headache</a:t>
            </a:r>
          </a:p>
          <a:p>
            <a:r>
              <a:rPr lang="en-GB" dirty="0"/>
              <a:t>Fever</a:t>
            </a:r>
          </a:p>
          <a:p>
            <a:r>
              <a:rPr lang="en-GB" dirty="0"/>
              <a:t>Malaise (feeling generally unwell)</a:t>
            </a:r>
          </a:p>
          <a:p>
            <a:r>
              <a:rPr lang="en-GB" dirty="0"/>
              <a:t>Myalgia (muscle pain)</a:t>
            </a:r>
          </a:p>
          <a:p>
            <a:r>
              <a:rPr lang="en-GB" dirty="0"/>
              <a:t>Decreased appetite</a:t>
            </a:r>
          </a:p>
          <a:p>
            <a:r>
              <a:rPr lang="en-GB" dirty="0"/>
              <a:t>Hypersensitivity reactions (including facial oedema (swelling), urticaria (raised itchy skin rash) and anaphylaxis) can occur but are very rare.</a:t>
            </a:r>
          </a:p>
        </p:txBody>
      </p:sp>
    </p:spTree>
    <p:extLst>
      <p:ext uri="{BB962C8B-B14F-4D97-AF65-F5344CB8AC3E}">
        <p14:creationId xmlns:p14="http://schemas.microsoft.com/office/powerpoint/2010/main" val="58581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424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Verdana</vt:lpstr>
      <vt:lpstr>Wingdings 3</vt:lpstr>
      <vt:lpstr>Ion</vt:lpstr>
      <vt:lpstr>Live Flu Vaccine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Contraindications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Flu Vaccine</dc:title>
  <dc:creator>Michelle Davidson</dc:creator>
  <cp:lastModifiedBy>Michelle Davidson</cp:lastModifiedBy>
  <cp:revision>4</cp:revision>
  <dcterms:created xsi:type="dcterms:W3CDTF">2022-05-18T07:56:36Z</dcterms:created>
  <dcterms:modified xsi:type="dcterms:W3CDTF">2022-05-18T08:19:48Z</dcterms:modified>
</cp:coreProperties>
</file>