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sldIdLst>
    <p:sldId id="256" r:id="rId6"/>
    <p:sldId id="278" r:id="rId7"/>
    <p:sldId id="279" r:id="rId8"/>
    <p:sldId id="280" r:id="rId9"/>
    <p:sldId id="282" r:id="rId10"/>
    <p:sldId id="284" r:id="rId11"/>
    <p:sldId id="272" r:id="rId12"/>
    <p:sldId id="273" r:id="rId13"/>
    <p:sldId id="277" r:id="rId14"/>
    <p:sldId id="285" r:id="rId15"/>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4" d="100"/>
          <a:sy n="114" d="100"/>
        </p:scale>
        <p:origin x="1230" y="10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dgm:presLayoutVars>
          <dgm:chMax val="0"/>
          <dgm:chPref val="0"/>
          <dgm:bulletEnabled val="1"/>
        </dgm:presLayoutVars>
      </dgm:prSet>
      <dgm:spPr/>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pt>
  </dgm:ptLst>
  <dgm:cxnLst>
    <dgm:cxn modelId="{847DEF24-8BB8-4F57-9F9C-DE8A4AE1C260}" type="presOf" srcId="{4ED175CF-358E-474E-A884-47D592703046}" destId="{BF831411-8789-4697-8981-FC915A82CBEB}" srcOrd="0" destOrd="0" presId="urn:microsoft.com/office/officeart/2005/8/layout/chevron1"/>
    <dgm:cxn modelId="{F8E85937-E185-4303-8136-295CC132359B}" srcId="{4ED175CF-358E-474E-A884-47D592703046}" destId="{8CB8142E-0D66-4C3E-AA3B-BE4DA57795A4}" srcOrd="2" destOrd="0" parTransId="{C5674859-64EC-4E61-B03B-20DF873BCAFC}" sibTransId="{523006EE-408D-4C9A-AABE-05C76C15631D}"/>
    <dgm:cxn modelId="{C9DAB243-5CB8-4AC3-9167-4F6075C05AEC}" srcId="{4ED175CF-358E-474E-A884-47D592703046}" destId="{48099AFB-C5D4-4C03-AE31-637752D1CAC8}" srcOrd="0" destOrd="0" parTransId="{155B5600-4490-4481-B652-49A05CAC8E63}" sibTransId="{311EF235-7A67-476B-9414-E69112E23DB7}"/>
    <dgm:cxn modelId="{A429D263-938A-4E7E-908D-E107D4060745}" type="presOf" srcId="{3F4BA404-9847-481F-8167-6ABCDE4AA465}" destId="{BB6C9C52-0979-4DB2-8515-928606FD59C8}" srcOrd="0" destOrd="0" presId="urn:microsoft.com/office/officeart/2005/8/layout/chevron1"/>
    <dgm:cxn modelId="{3973574E-ECCA-46C2-B3DF-85DBFECE2163}" srcId="{4ED175CF-358E-474E-A884-47D592703046}" destId="{3F4BA404-9847-481F-8167-6ABCDE4AA465}" srcOrd="1" destOrd="0" parTransId="{9C85534E-2B30-485D-9127-A81C9EA8B0BF}" sibTransId="{BCC444A1-140C-40A3-8FF1-F852A2BF16C9}"/>
    <dgm:cxn modelId="{E2DF1E51-2377-43B3-A58C-6567AE5DF064}" type="presOf" srcId="{8CB8142E-0D66-4C3E-AA3B-BE4DA57795A4}" destId="{E1A6354F-B95E-48FF-8C5D-70D3B9BA1583}" srcOrd="0" destOrd="0" presId="urn:microsoft.com/office/officeart/2005/8/layout/chevron1"/>
    <dgm:cxn modelId="{E4C915DF-0FC3-4F73-AC8F-BCC25245252E}" type="presOf" srcId="{48099AFB-C5D4-4C03-AE31-637752D1CAC8}" destId="{4B917F6A-62EE-4C39-9396-83A6670A58FA}"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272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Setting up an online account (2 minutes)</a:t>
          </a:r>
          <a:endParaRPr lang="en-US" sz="1400" b="1" kern="1200" dirty="0"/>
        </a:p>
      </dsp:txBody>
      <dsp:txXfrm>
        <a:off x="666500" y="819967"/>
        <a:ext cx="1991327" cy="1327551"/>
      </dsp:txXfrm>
    </dsp:sp>
    <dsp:sp modelId="{BB6C9C52-0979-4DB2-8515-928606FD59C8}">
      <dsp:nvSpPr>
        <dsp:cNvPr id="0" name=""/>
        <dsp:cNvSpPr/>
      </dsp:nvSpPr>
      <dsp:spPr>
        <a:xfrm>
          <a:off x="298971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Completing the online form (20 minutes)</a:t>
          </a:r>
          <a:endParaRPr lang="en-US" sz="1400" b="1" kern="1200" dirty="0"/>
        </a:p>
      </dsp:txBody>
      <dsp:txXfrm>
        <a:off x="3653490" y="819967"/>
        <a:ext cx="1991327" cy="1327551"/>
      </dsp:txXfrm>
    </dsp:sp>
    <dsp:sp modelId="{E1A6354F-B95E-48FF-8C5D-70D3B9BA1583}">
      <dsp:nvSpPr>
        <dsp:cNvPr id="0" name=""/>
        <dsp:cNvSpPr/>
      </dsp:nvSpPr>
      <dsp:spPr>
        <a:xfrm>
          <a:off x="5976705"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Font typeface="+mj-lt"/>
            <a:buNone/>
          </a:pPr>
          <a:r>
            <a:rPr lang="en-GB" sz="1400" b="1" kern="1200" dirty="0"/>
            <a:t>Finding the relevant documents (10 minutes, depending on how good your filing is!)</a:t>
          </a:r>
          <a:endParaRPr lang="en-US" sz="1400" b="1" kern="1200" dirty="0"/>
        </a:p>
      </dsp:txBody>
      <dsp:txXfrm>
        <a:off x="6640481" y="819967"/>
        <a:ext cx="1991327" cy="13275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23/06/2020</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A0CB21D-7BEC-4DF4-9AB8-64A68C3053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0050" r="3902" b="7163"/>
          <a:stretch/>
        </p:blipFill>
        <p:spPr>
          <a:xfrm>
            <a:off x="8466" y="2060812"/>
            <a:ext cx="9510847" cy="4305870"/>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2D91507-7868-44D8-9166-0D89AC306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A0876D-86B1-4174-A004-709A3196B3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74CCB-A614-43C0-AA24-C01B88BECE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AB185-99D2-44CE-90DE-76C30D8F67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2646A2-F70E-4DC3-AA27-C1FCB2CF70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4" name="Rectangle 3"/>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9899122"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97D4B7-98AC-4572-B7F5-46A1E0FB65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441645" y="553338"/>
            <a:ext cx="9015047"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801" dirty="0">
              <a:solidFill>
                <a:schemeClr val="tx1"/>
              </a:solidFill>
            </a:endParaRPr>
          </a:p>
        </p:txBody>
      </p:sp>
      <p:sp>
        <p:nvSpPr>
          <p:cNvPr id="11" name="Rectangle 10"/>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4B5D0A3-32AB-4A6E-A0E4-61C1FF3D1F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0662304-12F4-481F-96BA-4D24E27030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DFED91-A3E0-4C29-821D-9EB506D62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24537BB-B24E-4D23-88F6-6D852ED6D9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uk-visa-sponsorship-employers/apply-for-your-licence" TargetMode="External"/><Relationship Id="rId2" Type="http://schemas.openxmlformats.org/officeDocument/2006/relationships/hyperlink" Target="mailto:England.Intrecruitment@nhs.ne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government/uploads/system/uploads/attachment_data/file/773738/Tier-2-5-sponsor-guidance_01-2019_v1.0_.pdf#page=36"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6.xml"/><Relationship Id="rId5" Type="http://schemas.openxmlformats.org/officeDocument/2006/relationships/image" Target="../media/image17.jpg"/><Relationship Id="rId4" Type="http://schemas.openxmlformats.org/officeDocument/2006/relationships/hyperlink" Target="https://assets.publishing.service.gov.uk/government/uploads/system/uploads/attachment_data/file/672691/Appendix_A_01-2018_v1.0.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Lst>
          </p:cNvPr>
          <p:cNvSpPr>
            <a:spLocks noGrp="1"/>
          </p:cNvSpPr>
          <p:nvPr>
            <p:ph type="ctrTitle"/>
          </p:nvPr>
        </p:nvSpPr>
        <p:spPr>
          <a:xfrm>
            <a:off x="755928" y="2549670"/>
            <a:ext cx="7880071" cy="1034386"/>
          </a:xfrm>
        </p:spPr>
        <p:txBody>
          <a:bodyPr/>
          <a:lstStyle/>
          <a:p>
            <a:r>
              <a:rPr lang="en-GB" dirty="0"/>
              <a:t>BECOMING A TIER 2 VISA SPONSOR</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p:txBody>
          <a:bodyPr/>
          <a:lstStyle/>
          <a:p>
            <a:r>
              <a:rPr lang="en-GB" dirty="0"/>
              <a:t>A GUIDE FOR GP PRACTICES</a:t>
            </a:r>
          </a:p>
        </p:txBody>
      </p:sp>
      <p:sp>
        <p:nvSpPr>
          <p:cNvPr id="7"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755848" y="5154943"/>
            <a:ext cx="3296841" cy="802656"/>
          </a:xfrm>
        </p:spPr>
        <p:txBody>
          <a:bodyPr/>
          <a:lstStyle/>
          <a:p>
            <a:r>
              <a:rPr lang="en-GB" dirty="0"/>
              <a:t>December 2019</a:t>
            </a:r>
          </a:p>
          <a:p>
            <a:r>
              <a:rPr lang="en-GB" dirty="0"/>
              <a:t>Guidance developed by the Department of Health and Social Care</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Costs and reimbursement</a:t>
            </a:r>
          </a:p>
        </p:txBody>
      </p:sp>
      <p:sp>
        <p:nvSpPr>
          <p:cNvPr id="6"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589264" y="5715003"/>
            <a:ext cx="8288866" cy="804334"/>
          </a:xfrm>
        </p:spPr>
        <p:txBody>
          <a:bodyPr>
            <a:normAutofit/>
          </a:bodyPr>
          <a:lstStyle/>
          <a:p>
            <a:pPr fontAlgn="base"/>
            <a:endParaRPr lang="en-GB" sz="1600" b="0" dirty="0"/>
          </a:p>
          <a:p>
            <a:pPr fontAlgn="base"/>
            <a:r>
              <a:rPr lang="en-GB" sz="1600" b="0" dirty="0"/>
              <a:t>For more information on reimbursement please contact </a:t>
            </a:r>
            <a:r>
              <a:rPr lang="en-GB" sz="1600" b="0" dirty="0">
                <a:hlinkClick r:id="rId2"/>
              </a:rPr>
              <a:t>England.Intrecruitment@nhs.net</a:t>
            </a:r>
            <a:endParaRPr lang="en-GB" sz="1600" b="0" dirty="0"/>
          </a:p>
        </p:txBody>
      </p:sp>
      <p:graphicFrame>
        <p:nvGraphicFramePr>
          <p:cNvPr id="9" name="Table 8"/>
          <p:cNvGraphicFramePr>
            <a:graphicFrameLocks noGrp="1"/>
          </p:cNvGraphicFramePr>
          <p:nvPr>
            <p:extLst>
              <p:ext uri="{D42A27DB-BD31-4B8C-83A1-F6EECF244321}">
                <p14:modId xmlns:p14="http://schemas.microsoft.com/office/powerpoint/2010/main" val="2674792754"/>
              </p:ext>
            </p:extLst>
          </p:nvPr>
        </p:nvGraphicFramePr>
        <p:xfrm>
          <a:off x="253998" y="961202"/>
          <a:ext cx="9406468" cy="5117149"/>
        </p:xfrm>
        <a:graphic>
          <a:graphicData uri="http://schemas.openxmlformats.org/drawingml/2006/table">
            <a:tbl>
              <a:tblPr/>
              <a:tblGrid>
                <a:gridCol w="2163516">
                  <a:extLst>
                    <a:ext uri="{9D8B030D-6E8A-4147-A177-3AD203B41FA5}">
                      <a16:colId xmlns:a16="http://schemas.microsoft.com/office/drawing/2014/main" val="20000"/>
                    </a:ext>
                  </a:extLst>
                </a:gridCol>
                <a:gridCol w="2360206">
                  <a:extLst>
                    <a:ext uri="{9D8B030D-6E8A-4147-A177-3AD203B41FA5}">
                      <a16:colId xmlns:a16="http://schemas.microsoft.com/office/drawing/2014/main" val="20001"/>
                    </a:ext>
                  </a:extLst>
                </a:gridCol>
                <a:gridCol w="2441373">
                  <a:extLst>
                    <a:ext uri="{9D8B030D-6E8A-4147-A177-3AD203B41FA5}">
                      <a16:colId xmlns:a16="http://schemas.microsoft.com/office/drawing/2014/main" val="20002"/>
                    </a:ext>
                  </a:extLst>
                </a:gridCol>
                <a:gridCol w="2441373">
                  <a:extLst>
                    <a:ext uri="{9D8B030D-6E8A-4147-A177-3AD203B41FA5}">
                      <a16:colId xmlns:a16="http://schemas.microsoft.com/office/drawing/2014/main" val="20003"/>
                    </a:ext>
                  </a:extLst>
                </a:gridCol>
              </a:tblGrid>
              <a:tr h="299303">
                <a:tc>
                  <a:txBody>
                    <a:bodyPr/>
                    <a:lstStyle/>
                    <a:p>
                      <a:pPr algn="l" fontAlgn="ctr"/>
                      <a:r>
                        <a:rPr lang="en-GB" sz="1100" b="1" i="0" u="none" strike="noStrike" dirty="0">
                          <a:solidFill>
                            <a:srgbClr val="000000"/>
                          </a:solidFill>
                          <a:effectLst/>
                          <a:latin typeface="Arial"/>
                        </a:rPr>
                        <a:t>Expense type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before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on and after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Reimbursement</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933847">
                <a:tc>
                  <a:txBody>
                    <a:bodyPr/>
                    <a:lstStyle/>
                    <a:p>
                      <a:pPr algn="l" fontAlgn="ctr"/>
                      <a:r>
                        <a:rPr lang="en-GB" sz="1100" b="0" i="0" u="none" strike="noStrike" dirty="0">
                          <a:solidFill>
                            <a:srgbClr val="000000"/>
                          </a:solidFill>
                          <a:effectLst/>
                          <a:latin typeface="Arial"/>
                        </a:rPr>
                        <a:t>Tier 2 visa application costs for the sponsored GP and their family</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£704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£464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en-GB" sz="1100" b="0" dirty="0"/>
                        <a:t>NHS England &amp; NHS Improvement will reimburse visa costs (and</a:t>
                      </a:r>
                      <a:r>
                        <a:rPr lang="en-GB" sz="1100" b="0" baseline="0" dirty="0"/>
                        <a:t> relocation where agreed)</a:t>
                      </a:r>
                      <a:r>
                        <a:rPr lang="en-GB" sz="1100" b="0" dirty="0"/>
                        <a:t> to the doctor. Doctors must submit their claims to their employing practice, attaching proof of purchase, and funds will be approved by NHS England and sent to the to the practice via the relevant regional or local teams.</a:t>
                      </a:r>
                    </a:p>
                    <a:p>
                      <a:pPr algn="l" fontAlgn="ctr"/>
                      <a:endParaRPr lang="en-GB" sz="1100" b="0" dirty="0"/>
                    </a:p>
                    <a:p>
                      <a:pPr algn="l" fontAlgn="ctr"/>
                      <a:r>
                        <a:rPr lang="en-GB" sz="1100" b="0" dirty="0"/>
                        <a:t>Only costs that were incurred after 1 June 2018 will be reimbursed.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33847">
                <a:tc>
                  <a:txBody>
                    <a:bodyPr/>
                    <a:lstStyle/>
                    <a:p>
                      <a:pPr algn="l" fontAlgn="ctr"/>
                      <a:r>
                        <a:rPr lang="en-GB" sz="1100" b="0" i="0" u="none" strike="noStrike" dirty="0">
                          <a:solidFill>
                            <a:srgbClr val="000000"/>
                          </a:solidFill>
                          <a:effectLst/>
                          <a:latin typeface="Arial"/>
                        </a:rPr>
                        <a:t>Relocation costs for the sponsored GP and immediate family.</a:t>
                      </a:r>
                    </a:p>
                    <a:p>
                      <a:pPr algn="l" fontAlgn="ctr"/>
                      <a:br>
                        <a:rPr lang="en-GB" sz="1100" b="0" i="0" u="none" strike="noStrike" dirty="0">
                          <a:solidFill>
                            <a:srgbClr val="000000"/>
                          </a:solidFill>
                          <a:effectLst/>
                          <a:latin typeface="Arial"/>
                        </a:rPr>
                      </a:br>
                      <a:r>
                        <a:rPr lang="en-GB" sz="1100" b="0" i="0" u="none" strike="noStrike" dirty="0">
                          <a:solidFill>
                            <a:srgbClr val="000000"/>
                          </a:solidFill>
                          <a:effectLst/>
                          <a:latin typeface="Arial"/>
                        </a:rPr>
                        <a:t>Family is classed as those that will live at the GP’s home address in England</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dirty="0"/>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81650">
                <a:tc>
                  <a:txBody>
                    <a:bodyPr/>
                    <a:lstStyle/>
                    <a:p>
                      <a:pPr algn="l" fontAlgn="ctr"/>
                      <a:r>
                        <a:rPr lang="en-GB" sz="1100" b="0" i="0" u="none" strike="noStrike" dirty="0">
                          <a:solidFill>
                            <a:srgbClr val="000000"/>
                          </a:solidFill>
                          <a:effectLst/>
                          <a:latin typeface="Arial"/>
                        </a:rPr>
                        <a:t>Tier</a:t>
                      </a:r>
                      <a:r>
                        <a:rPr lang="en-GB" sz="1100" b="0" i="0" u="none" strike="noStrike" baseline="0" dirty="0">
                          <a:solidFill>
                            <a:srgbClr val="000000"/>
                          </a:solidFill>
                          <a:effectLst/>
                          <a:latin typeface="Arial"/>
                        </a:rPr>
                        <a:t> 2 Sponsorship Licence </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£536</a:t>
                      </a:r>
                      <a:r>
                        <a:rPr lang="it-IT" sz="1100" b="0" i="0" u="none" strike="noStrike" baseline="0" dirty="0">
                          <a:solidFill>
                            <a:srgbClr val="000000"/>
                          </a:solidFill>
                          <a:effectLst/>
                          <a:latin typeface="Arial"/>
                        </a:rPr>
                        <a:t> for small sponsors</a:t>
                      </a:r>
                    </a:p>
                    <a:p>
                      <a:pPr algn="l" fontAlgn="ctr"/>
                      <a:r>
                        <a:rPr lang="it-IT" sz="1100" b="0" i="0" u="none" strike="noStrike" baseline="0" dirty="0">
                          <a:solidFill>
                            <a:srgbClr val="000000"/>
                          </a:solidFill>
                          <a:effectLst/>
                          <a:latin typeface="Arial"/>
                        </a:rPr>
                        <a:t>£1,476 for medium and large sponsors</a:t>
                      </a:r>
                    </a:p>
                    <a:p>
                      <a:pPr algn="l" fontAlgn="ctr"/>
                      <a:r>
                        <a:rPr lang="it-IT" sz="1100" b="0" i="0" u="none" strike="noStrike" dirty="0">
                          <a:solidFill>
                            <a:srgbClr val="000000"/>
                          </a:solidFill>
                          <a:effectLst/>
                          <a:latin typeface="+mn-lt"/>
                          <a:hlinkClick r:id="rId3"/>
                        </a:rPr>
                        <a:t>https://www.gov.uk/uk-visa-sponsorship-employers/apply-for-your-licence</a:t>
                      </a:r>
                      <a:r>
                        <a:rPr lang="it-IT" sz="1100" b="0" i="0" u="none" strike="noStrike" dirty="0">
                          <a:solidFill>
                            <a:srgbClr val="000000"/>
                          </a:solidFill>
                          <a:effectLst/>
                          <a:latin typeface="+mn-lt"/>
                        </a:rPr>
                        <a:t> </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mn-lt"/>
                        </a:rPr>
                        <a:t>£536 for small sponsors</a:t>
                      </a:r>
                    </a:p>
                    <a:p>
                      <a:pPr algn="l" fontAlgn="ctr"/>
                      <a:r>
                        <a:rPr lang="en-GB" sz="1100" b="0" i="0" u="none" strike="noStrike" dirty="0">
                          <a:solidFill>
                            <a:srgbClr val="000000"/>
                          </a:solidFill>
                          <a:effectLst/>
                          <a:latin typeface="+mn-lt"/>
                        </a:rPr>
                        <a:t>£1,476 for medium and large sponsors</a:t>
                      </a:r>
                    </a:p>
                    <a:p>
                      <a:pPr algn="l" fontAlgn="ctr"/>
                      <a:r>
                        <a:rPr lang="en-GB" sz="1100" b="0" i="0" u="none" strike="noStrike" dirty="0">
                          <a:solidFill>
                            <a:srgbClr val="000000"/>
                          </a:solidFill>
                          <a:effectLst/>
                          <a:latin typeface="+mn-lt"/>
                          <a:hlinkClick r:id="rId3"/>
                        </a:rPr>
                        <a:t>https://www.gov.uk/uk-visa-sponsorship-employers/apply-for-your-licence</a:t>
                      </a:r>
                      <a:endParaRPr lang="en-GB" sz="1100" b="0" i="0" u="none" strike="noStrike" dirty="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l" fontAlgn="ctr"/>
                      <a:r>
                        <a:rPr lang="en-GB" sz="1100" b="0" i="0" u="none" strike="noStrike" dirty="0">
                          <a:solidFill>
                            <a:srgbClr val="000000"/>
                          </a:solidFill>
                          <a:effectLst/>
                          <a:latin typeface="+mn-lt"/>
                        </a:rPr>
                        <a:t>NHS England &amp; NHS Improvement will only meet any costs that were incurred after </a:t>
                      </a:r>
                      <a:r>
                        <a:rPr lang="en-GB" sz="1100" b="1" i="0" u="none" strike="noStrike" dirty="0">
                          <a:solidFill>
                            <a:srgbClr val="000000"/>
                          </a:solidFill>
                          <a:effectLst/>
                          <a:latin typeface="+mn-lt"/>
                        </a:rPr>
                        <a:t>1 June 2018 up until 31st March 2020. Practices will need to self fund after this date.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84853">
                <a:tc>
                  <a:txBody>
                    <a:bodyPr/>
                    <a:lstStyle/>
                    <a:p>
                      <a:pPr algn="l" fontAlgn="ctr"/>
                      <a:r>
                        <a:rPr lang="en-GB" sz="1100" b="0" i="0" u="none" strike="noStrike" dirty="0">
                          <a:solidFill>
                            <a:srgbClr val="000000"/>
                          </a:solidFill>
                          <a:effectLst/>
                          <a:latin typeface="Arial"/>
                        </a:rPr>
                        <a:t>Certificate of Sponsorship costs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certificate. See</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55769">
                <a:tc>
                  <a:txBody>
                    <a:bodyPr/>
                    <a:lstStyle/>
                    <a:p>
                      <a:pPr algn="l" fontAlgn="ctr"/>
                      <a:r>
                        <a:rPr lang="en-GB" sz="1100" b="0" i="0" u="none" strike="noStrike" dirty="0">
                          <a:solidFill>
                            <a:srgbClr val="000000"/>
                          </a:solidFill>
                          <a:effectLst/>
                          <a:latin typeface="Arial"/>
                        </a:rPr>
                        <a:t>The first 2 years of the Immigration Skills Charge for any GP employed and sponsored on a tier 2 visa</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a:t>
                      </a:r>
                      <a:r>
                        <a:rPr lang="en-GB" sz="1100" b="0" i="0" u="none" strike="noStrike" kern="1200" dirty="0">
                          <a:solidFill>
                            <a:srgbClr val="000000"/>
                          </a:solidFill>
                          <a:effectLst/>
                          <a:latin typeface="Arial"/>
                          <a:ea typeface="+mn-ea"/>
                          <a:cs typeface="+mn-cs"/>
                        </a:rPr>
                        <a:t>sponsors. See</a:t>
                      </a:r>
                      <a:br>
                        <a:rPr lang="en-GB" sz="1100" b="0" i="0" u="none" strike="noStrike" dirty="0">
                          <a:solidFill>
                            <a:srgbClr val="4F81BD"/>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sponsors. See</a:t>
                      </a:r>
                      <a:br>
                        <a:rPr lang="en-GB" sz="1100" b="0" i="0" u="none" strike="noStrike" dirty="0">
                          <a:solidFill>
                            <a:srgbClr val="000000"/>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5091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E309BCE-BF40-469D-BE38-3EFC66BEC3D3}"/>
              </a:ext>
            </a:extLst>
          </p:cNvPr>
          <p:cNvSpPr>
            <a:spLocks noGrp="1"/>
          </p:cNvSpPr>
          <p:nvPr>
            <p:ph sz="half" idx="1"/>
          </p:nvPr>
        </p:nvSpPr>
        <p:spPr>
          <a:xfrm>
            <a:off x="278852" y="1494591"/>
            <a:ext cx="4533750" cy="4711418"/>
          </a:xfrm>
        </p:spPr>
        <p:txBody>
          <a:bodyPr>
            <a:normAutofit fontScale="25000" lnSpcReduction="20000"/>
          </a:bodyPr>
          <a:lstStyle/>
          <a:p>
            <a:pPr>
              <a:lnSpc>
                <a:spcPct val="110000"/>
              </a:lnSpc>
            </a:pPr>
            <a:r>
              <a:rPr lang="en-GB" sz="4400" b="0" dirty="0"/>
              <a:t>If you want to recruit a GP from outside the EU, it is highly likely they will require a Tier 2 visa and that you will need to sponsor them. This ensures: </a:t>
            </a:r>
          </a:p>
          <a:p>
            <a:pPr marL="342900" indent="-342900">
              <a:lnSpc>
                <a:spcPct val="110000"/>
              </a:lnSpc>
              <a:buFont typeface="+mj-lt"/>
              <a:buAutoNum type="arabicPeriod"/>
            </a:pPr>
            <a:r>
              <a:rPr lang="en-GB" sz="4400" b="0" dirty="0"/>
              <a:t>The Home Office knows they have secured a job in the UK; and </a:t>
            </a:r>
          </a:p>
          <a:p>
            <a:pPr marL="342900" indent="-342900">
              <a:lnSpc>
                <a:spcPct val="110000"/>
              </a:lnSpc>
              <a:buFont typeface="+mj-lt"/>
              <a:buAutoNum type="arabicPeriod"/>
            </a:pPr>
            <a:r>
              <a:rPr lang="en-GB" sz="4400" b="0" dirty="0"/>
              <a:t>That an employer is able to take responsibility for them while they are here.</a:t>
            </a:r>
          </a:p>
          <a:p>
            <a:pPr>
              <a:lnSpc>
                <a:spcPct val="110000"/>
              </a:lnSpc>
            </a:pPr>
            <a:r>
              <a:rPr lang="en-GB" sz="4400" b="0" dirty="0"/>
              <a:t>To do this, GP practices will need a sponsorship licence.  This process is not complex but the guidance around it is and can be very off-putting. This is because the official Home Office guidance needs to cover every sector in the economy, along with every possible scenario.</a:t>
            </a:r>
          </a:p>
          <a:p>
            <a:pPr>
              <a:lnSpc>
                <a:spcPct val="110000"/>
              </a:lnSpc>
            </a:pPr>
            <a:r>
              <a:rPr lang="en-GB" sz="4400" b="0" dirty="0"/>
              <a:t>This guide is a simplified version that should help you:</a:t>
            </a:r>
          </a:p>
          <a:p>
            <a:pPr marL="342900" lvl="0" indent="-342900">
              <a:lnSpc>
                <a:spcPct val="110000"/>
              </a:lnSpc>
              <a:buFont typeface="+mj-lt"/>
              <a:buAutoNum type="arabicPeriod"/>
            </a:pPr>
            <a:r>
              <a:rPr lang="en-GB" sz="4400" b="0" dirty="0"/>
              <a:t>Complete the online registration process; and</a:t>
            </a:r>
          </a:p>
          <a:p>
            <a:pPr marL="342900" lvl="0" indent="-342900">
              <a:lnSpc>
                <a:spcPct val="110000"/>
              </a:lnSpc>
              <a:buFont typeface="+mj-lt"/>
              <a:buAutoNum type="arabicPeriod"/>
            </a:pPr>
            <a:r>
              <a:rPr lang="en-GB" sz="4400" b="0" dirty="0"/>
              <a:t>Identify the right documents you’ll need to send to the Home Office as part of your registration.</a:t>
            </a:r>
          </a:p>
          <a:p>
            <a:pPr lvl="0">
              <a:lnSpc>
                <a:spcPct val="110000"/>
              </a:lnSpc>
            </a:pPr>
            <a:r>
              <a:rPr lang="en-GB" sz="44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4400" b="0" dirty="0"/>
              <a:t>This guidance does not replace official Home Office guidance, but should help you get through the registration process with ease.</a:t>
            </a:r>
          </a:p>
          <a:p>
            <a:pPr>
              <a:lnSpc>
                <a:spcPct val="110000"/>
              </a:lnSpc>
            </a:pPr>
            <a:r>
              <a:rPr lang="en-GB" sz="4400" b="0" dirty="0"/>
              <a:t>Let’s get started…</a:t>
            </a:r>
          </a:p>
          <a:p>
            <a:endParaRPr lang="en-GB" dirty="0"/>
          </a:p>
        </p:txBody>
      </p:sp>
      <p:pic>
        <p:nvPicPr>
          <p:cNvPr id="9" name="Content Placeholder 8">
            <a:extLst>
              <a:ext uri="{FF2B5EF4-FFF2-40B4-BE49-F238E27FC236}">
                <a16:creationId xmlns:a16="http://schemas.microsoft.com/office/drawing/2014/main" id="{745F8E29-45E0-4F06-8C51-097B6E34BDE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7501" y="1439863"/>
            <a:ext cx="3392861" cy="4711700"/>
          </a:xfrm>
        </p:spPr>
      </p:pic>
      <p:sp>
        <p:nvSpPr>
          <p:cNvPr id="10" name="Title 4">
            <a:extLst>
              <a:ext uri="{FF2B5EF4-FFF2-40B4-BE49-F238E27FC236}">
                <a16:creationId xmlns:a16="http://schemas.microsoft.com/office/drawing/2014/main" id="{E6961BA0-DB6D-4443-9111-19E2E4C97FF0}"/>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Introduction to becoming a sponsor</a:t>
            </a:r>
          </a:p>
        </p:txBody>
      </p:sp>
    </p:spTree>
    <p:extLst>
      <p:ext uri="{BB962C8B-B14F-4D97-AF65-F5344CB8AC3E}">
        <p14:creationId xmlns:p14="http://schemas.microsoft.com/office/powerpoint/2010/main" val="89154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1A5D2F-2C2F-4051-992C-4495ACDD5C18}"/>
              </a:ext>
            </a:extLst>
          </p:cNvPr>
          <p:cNvSpPr>
            <a:spLocks noGrp="1"/>
          </p:cNvSpPr>
          <p:nvPr>
            <p:ph sz="half" idx="1"/>
          </p:nvPr>
        </p:nvSpPr>
        <p:spPr>
          <a:xfrm>
            <a:off x="244581" y="1035543"/>
            <a:ext cx="4572798" cy="4711418"/>
          </a:xfrm>
        </p:spPr>
        <p:txBody>
          <a:bodyPr>
            <a:noAutofit/>
          </a:bodyPr>
          <a:lstStyle/>
          <a:p>
            <a:pPr algn="ctr">
              <a:lnSpc>
                <a:spcPct val="110000"/>
              </a:lnSpc>
            </a:pPr>
            <a:r>
              <a:rPr lang="en-GB" sz="1100" u="sng" dirty="0"/>
              <a:t>DOCUMENTS</a:t>
            </a:r>
          </a:p>
          <a:p>
            <a:pPr>
              <a:lnSpc>
                <a:spcPct val="110000"/>
              </a:lnSpc>
            </a:pPr>
            <a:r>
              <a:rPr lang="en-GB" sz="1100" b="0" dirty="0"/>
              <a:t>It can be difficult to identify which documents you need to provide to the Home Office.  A simplified list is below.  These documents are just designed to prove you’re a legitimate employer.</a:t>
            </a:r>
          </a:p>
          <a:p>
            <a:pPr>
              <a:lnSpc>
                <a:spcPct val="110000"/>
              </a:lnSpc>
            </a:pPr>
            <a:r>
              <a:rPr lang="en-GB" sz="1100" dirty="0"/>
              <a:t>Mandatory documents:</a:t>
            </a:r>
          </a:p>
          <a:p>
            <a:pPr marL="457200" indent="-457200">
              <a:lnSpc>
                <a:spcPct val="110000"/>
              </a:lnSpc>
              <a:buFont typeface="+mj-lt"/>
              <a:buAutoNum type="arabicPeriod"/>
            </a:pPr>
            <a:r>
              <a:rPr lang="en-GB" sz="1100" dirty="0"/>
              <a:t>Corporate/Business Bank Statement</a:t>
            </a:r>
            <a:r>
              <a:rPr lang="en-GB" sz="1100" b="0" dirty="0"/>
              <a:t>;</a:t>
            </a:r>
          </a:p>
          <a:p>
            <a:pPr marL="457200" indent="-457200">
              <a:lnSpc>
                <a:spcPct val="110000"/>
              </a:lnSpc>
              <a:buFont typeface="+mj-lt"/>
              <a:buAutoNum type="arabicPeriod"/>
            </a:pPr>
            <a:r>
              <a:rPr lang="en-GB" sz="1100" dirty="0"/>
              <a:t>Employers Liability Insurance Certificate</a:t>
            </a:r>
            <a:r>
              <a:rPr lang="en-GB" sz="1100" b="0" dirty="0"/>
              <a:t>; and</a:t>
            </a:r>
          </a:p>
          <a:p>
            <a:pPr marL="457200" indent="-457200">
              <a:lnSpc>
                <a:spcPct val="110000"/>
              </a:lnSpc>
              <a:buFont typeface="+mj-lt"/>
              <a:buAutoNum type="arabicPeriod"/>
            </a:pPr>
            <a:r>
              <a:rPr lang="en-GB" sz="1100" dirty="0"/>
              <a:t>CQC registration document</a:t>
            </a:r>
            <a:r>
              <a:rPr lang="en-GB" sz="1100" b="0" dirty="0"/>
              <a:t>. </a:t>
            </a:r>
          </a:p>
          <a:p>
            <a:pPr>
              <a:lnSpc>
                <a:spcPct val="110000"/>
              </a:lnSpc>
            </a:pPr>
            <a:r>
              <a:rPr lang="en-GB" sz="1100" dirty="0"/>
              <a:t>Any </a:t>
            </a:r>
            <a:r>
              <a:rPr lang="en-GB" sz="1100" u="sng" dirty="0"/>
              <a:t>2 further </a:t>
            </a:r>
            <a:r>
              <a:rPr lang="en-GB" sz="1100" dirty="0"/>
              <a:t>documents from the following list:</a:t>
            </a:r>
          </a:p>
          <a:p>
            <a:pPr marL="457200" indent="-457200">
              <a:lnSpc>
                <a:spcPct val="110000"/>
              </a:lnSpc>
              <a:buFont typeface="+mj-lt"/>
              <a:buAutoNum type="arabicPeriod"/>
            </a:pPr>
            <a:r>
              <a:rPr lang="en-GB" sz="1100" b="0" dirty="0"/>
              <a:t>HMRC Registration – PAYE Reference Number/Account Office Reference Number</a:t>
            </a:r>
          </a:p>
          <a:p>
            <a:pPr marL="457200" indent="-457200">
              <a:lnSpc>
                <a:spcPct val="110000"/>
              </a:lnSpc>
              <a:buFont typeface="+mj-lt"/>
              <a:buAutoNum type="arabicPeriod"/>
            </a:pPr>
            <a:r>
              <a:rPr lang="en-GB" sz="1100" b="0" dirty="0"/>
              <a:t>Proof of business premises ownership/Fixed Assets ownership/Lease</a:t>
            </a:r>
          </a:p>
          <a:p>
            <a:pPr marL="457200" lvl="0" indent="-457200">
              <a:lnSpc>
                <a:spcPct val="110000"/>
              </a:lnSpc>
              <a:buFont typeface="+mj-lt"/>
              <a:buAutoNum type="arabicPeriod"/>
            </a:pPr>
            <a:r>
              <a:rPr lang="en-GB" sz="1100" b="0" dirty="0"/>
              <a:t>Supporting letter from your bank manager</a:t>
            </a:r>
          </a:p>
          <a:p>
            <a:pPr marL="457200" lvl="0" indent="-457200">
              <a:lnSpc>
                <a:spcPct val="110000"/>
              </a:lnSpc>
              <a:buFont typeface="+mj-lt"/>
              <a:buAutoNum type="arabicPeriod"/>
            </a:pPr>
            <a:r>
              <a:rPr lang="en-GB" sz="1100" b="0" dirty="0"/>
              <a:t>HMRC Registration – VAT</a:t>
            </a:r>
          </a:p>
          <a:p>
            <a:pPr marL="457200" lvl="0" indent="-457200">
              <a:lnSpc>
                <a:spcPct val="110000"/>
              </a:lnSpc>
              <a:buFont typeface="+mj-lt"/>
              <a:buAutoNum type="arabicPeriod"/>
            </a:pPr>
            <a:r>
              <a:rPr lang="en-GB" sz="1100" b="0" dirty="0"/>
              <a:t>HMRC Company Tax Forms CT603 AND CT600</a:t>
            </a:r>
          </a:p>
          <a:p>
            <a:pPr lvl="0">
              <a:lnSpc>
                <a:spcPct val="110000"/>
              </a:lnSpc>
            </a:pPr>
            <a:r>
              <a:rPr lang="en-GB" sz="1100" dirty="0"/>
              <a:t>You will also need the GMC registration details of the senior partner of the GP practice, and your RCGP registration details if you are a teaching practice</a:t>
            </a:r>
            <a:r>
              <a:rPr lang="en-GB" sz="1100" b="0" dirty="0"/>
              <a:t>.</a:t>
            </a:r>
          </a:p>
        </p:txBody>
      </p:sp>
      <p:sp>
        <p:nvSpPr>
          <p:cNvPr id="4" name="Content Placeholder 3">
            <a:extLst>
              <a:ext uri="{FF2B5EF4-FFF2-40B4-BE49-F238E27FC236}">
                <a16:creationId xmlns:a16="http://schemas.microsoft.com/office/drawing/2014/main" id="{AC689084-9142-4B1F-BB20-4C2D1DC910EA}"/>
              </a:ext>
            </a:extLst>
          </p:cNvPr>
          <p:cNvSpPr>
            <a:spLocks noGrp="1"/>
          </p:cNvSpPr>
          <p:nvPr>
            <p:ph sz="half" idx="2"/>
          </p:nvPr>
        </p:nvSpPr>
        <p:spPr>
          <a:xfrm>
            <a:off x="4954420" y="1026201"/>
            <a:ext cx="4533750" cy="4711418"/>
          </a:xfrm>
        </p:spPr>
        <p:txBody>
          <a:bodyPr>
            <a:normAutofit lnSpcReduction="10000"/>
          </a:bodyPr>
          <a:lstStyle/>
          <a:p>
            <a:pPr algn="ctr"/>
            <a:r>
              <a:rPr lang="en-GB" sz="1100" u="sng" dirty="0"/>
              <a:t>KEY PEOPLE</a:t>
            </a:r>
          </a:p>
          <a:p>
            <a:pPr>
              <a:lnSpc>
                <a:spcPct val="100000"/>
              </a:lnSpc>
            </a:pPr>
            <a:r>
              <a:rPr lang="en-GB" sz="1100" b="0" dirty="0"/>
              <a:t>In order to complete an application, you will need to assign three key roles to manage your sponsorship process. </a:t>
            </a:r>
            <a:r>
              <a:rPr lang="en-GB" sz="1100" b="0" u="sng" dirty="0"/>
              <a:t>These roles can all be filled be the same person </a:t>
            </a:r>
            <a:r>
              <a:rPr lang="en-GB" sz="1100" b="0" dirty="0"/>
              <a:t>if you want. These roles are:</a:t>
            </a:r>
          </a:p>
          <a:p>
            <a:pPr marL="457200" indent="-457200">
              <a:lnSpc>
                <a:spcPct val="100000"/>
              </a:lnSpc>
              <a:buFont typeface="+mj-lt"/>
              <a:buAutoNum type="arabicPeriod"/>
            </a:pPr>
            <a:r>
              <a:rPr lang="en-GB" sz="1100" b="0" dirty="0"/>
              <a:t>Authorising officer (</a:t>
            </a:r>
            <a:r>
              <a:rPr lang="en-GB" sz="1100" dirty="0"/>
              <a:t>AO</a:t>
            </a:r>
            <a:r>
              <a:rPr lang="en-GB" sz="11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100" b="0" dirty="0"/>
              <a:t>Key contact – this person will act as the main contact between the Home Office and the practice. </a:t>
            </a:r>
          </a:p>
          <a:p>
            <a:pPr marL="457200" indent="-457200">
              <a:lnSpc>
                <a:spcPct val="100000"/>
              </a:lnSpc>
              <a:buFont typeface="+mj-lt"/>
              <a:buAutoNum type="arabicPeriod"/>
            </a:pPr>
            <a:r>
              <a:rPr lang="en-GB" sz="1100" b="0" dirty="0"/>
              <a:t>Level 1 user – this person will carry out your day-today sponsorship activities. </a:t>
            </a:r>
          </a:p>
          <a:p>
            <a:pPr marL="457200" indent="-457200">
              <a:lnSpc>
                <a:spcPct val="100000"/>
              </a:lnSpc>
              <a:buFont typeface="+mj-lt"/>
              <a:buAutoNum type="arabicPeriod"/>
            </a:pPr>
            <a:r>
              <a:rPr lang="en-GB" sz="1100" b="0" dirty="0"/>
              <a:t>Level 2 user – this is an optional role and you do not need to initially assign it (typically used by very large employers). </a:t>
            </a:r>
          </a:p>
          <a:p>
            <a:pPr>
              <a:lnSpc>
                <a:spcPct val="100000"/>
              </a:lnSpc>
            </a:pPr>
            <a:r>
              <a:rPr lang="en-GB" sz="1100" b="0" dirty="0"/>
              <a:t>For a full description of each role, please click </a:t>
            </a:r>
            <a:r>
              <a:rPr lang="en-GB" sz="1100" b="0" dirty="0">
                <a:hlinkClick r:id="rId2"/>
              </a:rPr>
              <a:t>here</a:t>
            </a:r>
            <a:r>
              <a:rPr lang="en-GB" sz="1100" b="0" dirty="0"/>
              <a:t>.</a:t>
            </a:r>
          </a:p>
          <a:p>
            <a:pPr algn="ctr">
              <a:lnSpc>
                <a:spcPct val="100000"/>
              </a:lnSpc>
            </a:pPr>
            <a:r>
              <a:rPr lang="en-GB" sz="1100" u="sng" dirty="0"/>
              <a:t>COST</a:t>
            </a:r>
          </a:p>
          <a:p>
            <a:pPr marL="457200" indent="-457200">
              <a:lnSpc>
                <a:spcPct val="100000"/>
              </a:lnSpc>
              <a:buFont typeface="+mj-lt"/>
              <a:buAutoNum type="arabicPeriod"/>
            </a:pPr>
            <a:r>
              <a:rPr lang="en-GB" sz="1100" b="0" dirty="0"/>
              <a:t>The cost depends on the size of your practice. For small or charitable sponsors the fee is £536. For a medium or large sponsor the fee is £1,476. You’re usually considered a small business if your annual turnover is </a:t>
            </a:r>
            <a:r>
              <a:rPr lang="en-GB" sz="1100" dirty="0"/>
              <a:t>£10.2 million or less</a:t>
            </a:r>
            <a:r>
              <a:rPr lang="en-GB" sz="1100" b="0" dirty="0"/>
              <a:t>, or if you have </a:t>
            </a:r>
            <a:r>
              <a:rPr lang="en-GB" sz="1100" dirty="0"/>
              <a:t>50 employees or fewer</a:t>
            </a:r>
            <a:r>
              <a:rPr lang="en-GB" sz="1100" b="0" dirty="0"/>
              <a:t>.</a:t>
            </a:r>
          </a:p>
          <a:p>
            <a:pPr marL="457200" indent="-457200">
              <a:lnSpc>
                <a:spcPct val="100000"/>
              </a:lnSpc>
              <a:buFont typeface="+mj-lt"/>
              <a:buAutoNum type="arabicPeriod"/>
            </a:pPr>
            <a:r>
              <a:rPr lang="en-GB" sz="1100" b="0" dirty="0"/>
              <a:t>This fee is non-refundable, even if your application is rejected.</a:t>
            </a:r>
          </a:p>
        </p:txBody>
      </p:sp>
      <p:pic>
        <p:nvPicPr>
          <p:cNvPr id="6" name="Picture 5">
            <a:extLst>
              <a:ext uri="{FF2B5EF4-FFF2-40B4-BE49-F238E27FC236}">
                <a16:creationId xmlns:a16="http://schemas.microsoft.com/office/drawing/2014/main" id="{939992EC-7D58-4284-9522-F59BED8EF4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1" y="240048"/>
            <a:ext cx="787311" cy="787311"/>
          </a:xfrm>
          <a:prstGeom prst="rect">
            <a:avLst/>
          </a:prstGeom>
        </p:spPr>
      </p:pic>
      <p:sp>
        <p:nvSpPr>
          <p:cNvPr id="14" name="Title 4">
            <a:extLst>
              <a:ext uri="{FF2B5EF4-FFF2-40B4-BE49-F238E27FC236}">
                <a16:creationId xmlns:a16="http://schemas.microsoft.com/office/drawing/2014/main" id="{E7DBF210-E7FD-45FC-8C3A-C74027C469E9}"/>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318AAB30-EC63-414F-BCAF-C7717C4CD819}"/>
              </a:ext>
            </a:extLst>
          </p:cNvPr>
          <p:cNvGraphicFramePr>
            <a:graphicFrameLocks noGrp="1"/>
          </p:cNvGraphicFramePr>
          <p:nvPr>
            <p:ph sz="half" idx="1"/>
            <p:extLst>
              <p:ext uri="{D42A27DB-BD31-4B8C-83A1-F6EECF244321}">
                <p14:modId xmlns:p14="http://schemas.microsoft.com/office/powerpoint/2010/main" val="396298831"/>
              </p:ext>
            </p:extLst>
          </p:nvPr>
        </p:nvGraphicFramePr>
        <p:xfrm>
          <a:off x="292500" y="914331"/>
          <a:ext cx="9298308" cy="2967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a16="http://schemas.microsoft.com/office/drawing/2014/main" id="{3282F51C-978A-4ABA-8D57-EB3F570C7F8B}"/>
              </a:ext>
            </a:extLst>
          </p:cNvPr>
          <p:cNvSpPr>
            <a:spLocks noGrp="1"/>
          </p:cNvSpPr>
          <p:nvPr>
            <p:ph sz="half" idx="2"/>
          </p:nvPr>
        </p:nvSpPr>
        <p:spPr>
          <a:xfrm>
            <a:off x="292500" y="3683479"/>
            <a:ext cx="4533750" cy="2570671"/>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 </a:t>
            </a:r>
            <a:r>
              <a:rPr lang="en-GB" sz="800" b="0" dirty="0">
                <a:hlinkClick r:id="rId7"/>
              </a:rPr>
              <a:t>https://www.points.homeoffice.gov.uk/gui-sponsor-jsf/Register/SponsorRegister.faces</a:t>
            </a:r>
            <a:endParaRPr lang="en-GB" sz="800" b="0" dirty="0"/>
          </a:p>
        </p:txBody>
      </p:sp>
      <p:pic>
        <p:nvPicPr>
          <p:cNvPr id="10" name="Picture 9">
            <a:extLst>
              <a:ext uri="{FF2B5EF4-FFF2-40B4-BE49-F238E27FC236}">
                <a16:creationId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81287" y="3494248"/>
            <a:ext cx="2539682" cy="2539682"/>
          </a:xfrm>
          <a:prstGeom prst="rect">
            <a:avLst/>
          </a:prstGeom>
        </p:spPr>
      </p:pic>
      <p:sp>
        <p:nvSpPr>
          <p:cNvPr id="12" name="Title 4">
            <a:extLst>
              <a:ext uri="{FF2B5EF4-FFF2-40B4-BE49-F238E27FC236}">
                <a16:creationId xmlns:a16="http://schemas.microsoft.com/office/drawing/2014/main" id="{A4E706AC-5C62-4B81-AC41-F90AA6F29329}"/>
              </a:ext>
            </a:extLst>
          </p:cNvPr>
          <p:cNvSpPr txBox="1">
            <a:spLocks/>
          </p:cNvSpPr>
          <p:nvPr/>
        </p:nvSpPr>
        <p:spPr>
          <a:xfrm>
            <a:off x="1120956" y="512402"/>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4826250" y="2269255"/>
            <a:ext cx="4533750" cy="1729543"/>
          </a:xfrm>
        </p:spPr>
        <p:txBody>
          <a:bodyPr>
            <a:normAutofit lnSpcReduction="10000"/>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kind of licence you require. Choose Tier 2: General</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Tier and Categories: Step 1 of </a:t>
            </a:r>
            <a:r>
              <a:rPr lang="en-GB" sz="1100" b="1" dirty="0"/>
              <a:t>1</a:t>
            </a:r>
          </a:p>
        </p:txBody>
      </p:sp>
      <p:sp>
        <p:nvSpPr>
          <p:cNvPr id="17" name="Title 4">
            <a:extLst>
              <a:ext uri="{FF2B5EF4-FFF2-40B4-BE49-F238E27FC236}">
                <a16:creationId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4" name="Picture 3">
            <a:extLst>
              <a:ext uri="{FF2B5EF4-FFF2-40B4-BE49-F238E27FC236}">
                <a16:creationId xmlns:a16="http://schemas.microsoft.com/office/drawing/2014/main" id="{1D9990E5-1208-48F9-9CF3-F7E88EF01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50" y="1861617"/>
            <a:ext cx="4171249" cy="4136490"/>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361FB-50B1-4476-B503-BDB73841F08F}"/>
              </a:ext>
            </a:extLst>
          </p:cNvPr>
          <p:cNvSpPr>
            <a:spLocks noGrp="1"/>
          </p:cNvSpPr>
          <p:nvPr>
            <p:ph sz="half" idx="1"/>
          </p:nvPr>
        </p:nvSpPr>
        <p:spPr>
          <a:xfrm>
            <a:off x="494162" y="4148010"/>
            <a:ext cx="4533750" cy="2226400"/>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a:t>
            </a:r>
          </a:p>
          <a:p>
            <a:endParaRPr lang="en-GB" sz="1100" dirty="0"/>
          </a:p>
        </p:txBody>
      </p:sp>
      <p:sp>
        <p:nvSpPr>
          <p:cNvPr id="15" name="Content Placeholder 14">
            <a:extLst>
              <a:ext uri="{FF2B5EF4-FFF2-40B4-BE49-F238E27FC236}">
                <a16:creationId xmlns:a16="http://schemas.microsoft.com/office/drawing/2014/main" id="{9BAE7D4F-9D6A-43B5-B744-3A68AA9EB0B2}"/>
              </a:ext>
            </a:extLst>
          </p:cNvPr>
          <p:cNvSpPr>
            <a:spLocks noGrp="1"/>
          </p:cNvSpPr>
          <p:nvPr>
            <p:ph sz="half" idx="2"/>
          </p:nvPr>
        </p:nvSpPr>
        <p:spPr>
          <a:xfrm>
            <a:off x="5027911" y="4148010"/>
            <a:ext cx="4533750" cy="2292919"/>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and your RCGP registration details if you are a teaching practice.</a:t>
            </a:r>
          </a:p>
        </p:txBody>
      </p:sp>
      <p:pic>
        <p:nvPicPr>
          <p:cNvPr id="16" name="Picture 15">
            <a:extLst>
              <a:ext uri="{FF2B5EF4-FFF2-40B4-BE49-F238E27FC236}">
                <a16:creationId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30" y="134407"/>
            <a:ext cx="998595" cy="998595"/>
          </a:xfrm>
          <a:prstGeom prst="rect">
            <a:avLst/>
          </a:prstGeom>
        </p:spPr>
      </p:pic>
      <p:sp>
        <p:nvSpPr>
          <p:cNvPr id="19" name="Title 4">
            <a:extLst>
              <a:ext uri="{FF2B5EF4-FFF2-40B4-BE49-F238E27FC236}">
                <a16:creationId xmlns:a16="http://schemas.microsoft.com/office/drawing/2014/main" id="{1F643C5E-4F82-4C4A-97B9-7E190C8EA8EC}"/>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a16="http://schemas.microsoft.com/office/drawing/2014/main" id="{5709BF28-6C3A-4E4A-B0C4-8E54B9E8AF61}"/>
              </a:ext>
            </a:extLst>
          </p:cNvPr>
          <p:cNvSpPr txBox="1">
            <a:spLocks/>
          </p:cNvSpPr>
          <p:nvPr/>
        </p:nvSpPr>
        <p:spPr>
          <a:xfrm>
            <a:off x="5027911" y="2247389"/>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a16="http://schemas.microsoft.com/office/drawing/2014/main" id="{1CD85D0B-0D05-4E13-B5B9-0EAA1B904D14}"/>
              </a:ext>
            </a:extLst>
          </p:cNvPr>
          <p:cNvSpPr txBox="1"/>
          <p:nvPr/>
        </p:nvSpPr>
        <p:spPr>
          <a:xfrm>
            <a:off x="425051" y="1133002"/>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a16="http://schemas.microsoft.com/office/drawing/2014/main" id="{F133AD32-25D5-4663-B4FF-88B95C2017DD}"/>
              </a:ext>
            </a:extLst>
          </p:cNvPr>
          <p:cNvSpPr txBox="1">
            <a:spLocks/>
          </p:cNvSpPr>
          <p:nvPr/>
        </p:nvSpPr>
        <p:spPr>
          <a:xfrm>
            <a:off x="425051" y="1972479"/>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a16="http://schemas.microsoft.com/office/drawing/2014/main" id="{7DA599E4-D3C4-4F7E-947C-ACB8D46765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377" y="1533368"/>
            <a:ext cx="3717985" cy="344041"/>
          </a:xfrm>
          <a:prstGeom prst="rect">
            <a:avLst/>
          </a:prstGeom>
        </p:spPr>
      </p:pic>
      <p:pic>
        <p:nvPicPr>
          <p:cNvPr id="7" name="Picture 6">
            <a:extLst>
              <a:ext uri="{FF2B5EF4-FFF2-40B4-BE49-F238E27FC236}">
                <a16:creationId xmlns:a16="http://schemas.microsoft.com/office/drawing/2014/main" id="{629E7455-FCDC-4108-BB52-233DE1E322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375" y="2703438"/>
            <a:ext cx="3775865" cy="1378053"/>
          </a:xfrm>
          <a:prstGeom prst="rect">
            <a:avLst/>
          </a:prstGeom>
        </p:spPr>
      </p:pic>
      <p:pic>
        <p:nvPicPr>
          <p:cNvPr id="9" name="Picture 8">
            <a:extLst>
              <a:ext uri="{FF2B5EF4-FFF2-40B4-BE49-F238E27FC236}">
                <a16:creationId xmlns:a16="http://schemas.microsoft.com/office/drawing/2014/main" id="{9591F091-3309-45C8-B882-A141C25996F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5794" y="1533781"/>
            <a:ext cx="3717985" cy="604172"/>
          </a:xfrm>
          <a:prstGeom prst="rect">
            <a:avLst/>
          </a:prstGeom>
        </p:spPr>
      </p:pic>
      <p:pic>
        <p:nvPicPr>
          <p:cNvPr id="29" name="Picture 28">
            <a:extLst>
              <a:ext uri="{FF2B5EF4-FFF2-40B4-BE49-F238E27FC236}">
                <a16:creationId xmlns:a16="http://schemas.microsoft.com/office/drawing/2014/main" id="{F8BB7F48-70A4-443C-946A-85A15BCCF3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35794" y="2717211"/>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DF371-C023-4A7D-A4D8-FE8ECC9D71EF}"/>
              </a:ext>
            </a:extLst>
          </p:cNvPr>
          <p:cNvSpPr>
            <a:spLocks noGrp="1"/>
          </p:cNvSpPr>
          <p:nvPr>
            <p:ph sz="half" idx="1"/>
          </p:nvPr>
        </p:nvSpPr>
        <p:spPr>
          <a:xfrm>
            <a:off x="292500" y="1440000"/>
            <a:ext cx="4533750" cy="4865266"/>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a:t>
            </a:r>
          </a:p>
          <a:p>
            <a:pPr marL="342900" indent="-342900">
              <a:lnSpc>
                <a:spcPct val="100000"/>
              </a:lnSpc>
              <a:buFont typeface="+mj-lt"/>
              <a:buAutoNum type="arabicPeriod"/>
            </a:pPr>
            <a:r>
              <a:rPr lang="en-GB" sz="1100" b="0" dirty="0"/>
              <a:t>There is a limit of 2000 characters for this part of the question, so a succinct, fact-based approach is best. </a:t>
            </a:r>
          </a:p>
          <a:p>
            <a:pPr marL="342900" indent="-342900">
              <a:buFont typeface="+mj-lt"/>
              <a:buAutoNum type="arabicPeriod"/>
            </a:pPr>
            <a:r>
              <a:rPr lang="en-GB" sz="1100" b="0" dirty="0"/>
              <a:t>The form also states “</a:t>
            </a:r>
            <a:r>
              <a:rPr lang="en-GB" sz="1100" dirty="0"/>
              <a:t>Please note</a:t>
            </a:r>
            <a:r>
              <a:rPr lang="en-GB" sz="1100" b="0" dirty="0"/>
              <a:t>, </a:t>
            </a:r>
            <a:r>
              <a:rPr lang="en-GB" sz="1100" b="0" dirty="0" err="1"/>
              <a:t>CoS</a:t>
            </a:r>
            <a:r>
              <a:rPr lang="en-GB" sz="1100" b="0" dirty="0"/>
              <a:t> granted in this allocation can only be used for unrestricted posts.” This doesn’t affect your application as all of your Tier 2 </a:t>
            </a:r>
            <a:r>
              <a:rPr lang="en-GB" sz="1100" b="0" dirty="0" err="1"/>
              <a:t>CoS</a:t>
            </a:r>
            <a:r>
              <a:rPr lang="en-GB" sz="1100" b="0" dirty="0"/>
              <a:t> will be unrestricted.</a:t>
            </a:r>
          </a:p>
          <a:p>
            <a:r>
              <a:rPr lang="en-GB" sz="1100" dirty="0"/>
              <a:t>We suggest using the following text when explaining why you need </a:t>
            </a:r>
            <a:r>
              <a:rPr lang="en-GB" sz="1100" dirty="0" err="1"/>
              <a:t>CoS</a:t>
            </a:r>
            <a:r>
              <a:rPr lang="en-GB" sz="1100" dirty="0"/>
              <a:t>:</a:t>
            </a:r>
          </a:p>
          <a:p>
            <a:r>
              <a:rPr lang="en-GB" sz="1100" b="0" i="1" dirty="0"/>
              <a:t>The UK has a national shortage of qualified General Practitioners to meet the growing demands of the population. Typical recruitment efforts have not provided us with the suitable candidates required to fulfil 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Practitioner has been included on the UK Shortage Occupation list as of 6 October 2019.</a:t>
            </a:r>
            <a:endParaRPr lang="en-GB" sz="1100" b="0" dirty="0"/>
          </a:p>
          <a:p>
            <a:endParaRPr lang="en-GB" sz="1600" dirty="0"/>
          </a:p>
        </p:txBody>
      </p:sp>
      <p:pic>
        <p:nvPicPr>
          <p:cNvPr id="5" name="Content Placeholder 4">
            <a:extLst>
              <a:ext uri="{FF2B5EF4-FFF2-40B4-BE49-F238E27FC236}">
                <a16:creationId xmlns:a16="http://schemas.microsoft.com/office/drawing/2014/main" id="{ABDA6059-7C6C-408D-A025-0C537B4F6C99}"/>
              </a:ext>
            </a:extLst>
          </p:cNvPr>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70430" y="2127726"/>
            <a:ext cx="4532313" cy="3335966"/>
          </a:xfrm>
          <a:prstGeom prst="rect">
            <a:avLst/>
          </a:prstGeom>
        </p:spPr>
      </p:pic>
      <p:sp>
        <p:nvSpPr>
          <p:cNvPr id="7" name="Title 4">
            <a:extLst>
              <a:ext uri="{FF2B5EF4-FFF2-40B4-BE49-F238E27FC236}">
                <a16:creationId xmlns:a16="http://schemas.microsoft.com/office/drawing/2014/main" id="{DEED964F-4E18-42F9-B91B-0DBE3B26B848}"/>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a16="http://schemas.microsoft.com/office/drawing/2014/main" id="{64F0ACE9-B99E-452E-A36B-513A42F7C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500" y="219477"/>
            <a:ext cx="828456" cy="828456"/>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59F201B-BB6F-4E56-8A5F-2054C7BE7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94" y="243271"/>
            <a:ext cx="780867" cy="780867"/>
          </a:xfrm>
          <a:prstGeom prst="rect">
            <a:avLst/>
          </a:prstGeom>
        </p:spPr>
      </p:pic>
      <p:sp>
        <p:nvSpPr>
          <p:cNvPr id="3" name="Content Placeholder 2">
            <a:extLst>
              <a:ext uri="{FF2B5EF4-FFF2-40B4-BE49-F238E27FC236}">
                <a16:creationId xmlns:a16="http://schemas.microsoft.com/office/drawing/2014/main" id="{BC3F2D70-DA7C-4514-93EC-F5A1984DE6BB}"/>
              </a:ext>
            </a:extLst>
          </p:cNvPr>
          <p:cNvSpPr>
            <a:spLocks noGrp="1"/>
          </p:cNvSpPr>
          <p:nvPr>
            <p:ph sz="half" idx="1"/>
          </p:nvPr>
        </p:nvSpPr>
        <p:spPr/>
        <p:txBody>
          <a:bodyPr>
            <a:normAutofit/>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list in the section entitled ‘Other documents’. If you fail to provide at least two further documents, your application may be refused by the Home Office.</a:t>
            </a:r>
          </a:p>
          <a:p>
            <a:pPr marL="457200" indent="-457200">
              <a:buFont typeface="+mj-lt"/>
              <a:buAutoNum type="arabicPeriod"/>
            </a:pPr>
            <a:r>
              <a:rPr lang="en-GB" sz="1100" b="0" dirty="0"/>
              <a:t>You must send original documents or certified copies. A certified copy is one that includes a signed statement, either by the issuing authority or by a solicitor or notary, confirming that it is an accurate copy of the original document.</a:t>
            </a:r>
          </a:p>
        </p:txBody>
      </p:sp>
      <p:pic>
        <p:nvPicPr>
          <p:cNvPr id="10" name="Content Placeholder 9">
            <a:extLst>
              <a:ext uri="{FF2B5EF4-FFF2-40B4-BE49-F238E27FC236}">
                <a16:creationId xmlns:a16="http://schemas.microsoft.com/office/drawing/2014/main" id="{0F1A8595-62DE-44B4-971A-044639D77BC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202764" y="1439863"/>
            <a:ext cx="4242335" cy="4711700"/>
          </a:xfrm>
        </p:spPr>
      </p:pic>
      <p:sp>
        <p:nvSpPr>
          <p:cNvPr id="9" name="Title 4">
            <a:extLst>
              <a:ext uri="{FF2B5EF4-FFF2-40B4-BE49-F238E27FC236}">
                <a16:creationId xmlns:a16="http://schemas.microsoft.com/office/drawing/2014/main" id="{6B310D32-9964-43D3-9880-C3F74585B149}"/>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a16="http://schemas.microsoft.com/office/drawing/2014/main" id="{AE370CCA-4DA9-4A6F-8A89-F0382E2D0C72}"/>
              </a:ext>
            </a:extLst>
          </p:cNvPr>
          <p:cNvCxnSpPr>
            <a:cxnSpLocks/>
          </p:cNvCxnSpPr>
          <p:nvPr/>
        </p:nvCxnSpPr>
        <p:spPr>
          <a:xfrm>
            <a:off x="4394920" y="2817243"/>
            <a:ext cx="767751" cy="3019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19" y="185996"/>
            <a:ext cx="895416" cy="895416"/>
          </a:xfrm>
          <a:prstGeom prst="rect">
            <a:avLst/>
          </a:prstGeom>
        </p:spPr>
      </p:pic>
      <p:sp>
        <p:nvSpPr>
          <p:cNvPr id="3" name="Content Placeholder 2">
            <a:extLst>
              <a:ext uri="{FF2B5EF4-FFF2-40B4-BE49-F238E27FC236}">
                <a16:creationId xmlns:a16="http://schemas.microsoft.com/office/drawing/2014/main" id="{28731DC9-BC19-4A80-8032-549056BEA770}"/>
              </a:ext>
            </a:extLst>
          </p:cNvPr>
          <p:cNvSpPr>
            <a:spLocks noGrp="1"/>
          </p:cNvSpPr>
          <p:nvPr>
            <p:ph sz="half" idx="1"/>
          </p:nvPr>
        </p:nvSpPr>
        <p:spPr>
          <a:xfrm>
            <a:off x="292499" y="1440000"/>
            <a:ext cx="5221197" cy="4711418"/>
          </a:xfrm>
        </p:spPr>
        <p:txBody>
          <a:bodyPr>
            <a:norm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fontAlgn="base"/>
            <a:r>
              <a:rPr lang="en-GB" sz="1100" dirty="0"/>
              <a:t>Help and advice</a:t>
            </a:r>
          </a:p>
          <a:p>
            <a:r>
              <a:rPr lang="en-GB" sz="1100" b="0" dirty="0"/>
              <a:t>If you do have any difficulty with the application, further advice can be obtained from the sponsorship, employer and education helpline:</a:t>
            </a:r>
          </a:p>
          <a:p>
            <a:pPr fontAlgn="base"/>
            <a:r>
              <a:rPr lang="en-GB" sz="1100" b="0" dirty="0"/>
              <a:t>Telephone: </a:t>
            </a:r>
          </a:p>
          <a:p>
            <a:pPr marL="285750" indent="-285750" fontAlgn="base">
              <a:buFont typeface="Arial" panose="020B0604020202020204" pitchFamily="34" charset="0"/>
              <a:buChar char="•"/>
            </a:pPr>
            <a:r>
              <a:rPr lang="en-GB" sz="1100" b="0" dirty="0"/>
              <a:t>0300 123 4699 </a:t>
            </a:r>
            <a:br>
              <a:rPr lang="en-GB" sz="1100" b="0" dirty="0"/>
            </a:br>
            <a:r>
              <a:rPr lang="en-GB" sz="1100" b="0" dirty="0"/>
              <a:t>Monday to Thursday, 9am to 5pm </a:t>
            </a:r>
            <a:br>
              <a:rPr lang="en-GB" sz="1100" b="0" dirty="0"/>
            </a:br>
            <a:r>
              <a:rPr lang="en-GB" sz="1100" b="0" dirty="0"/>
              <a:t>Friday, 9am to 4:30pm</a:t>
            </a:r>
          </a:p>
          <a:p>
            <a:r>
              <a:rPr lang="en-GB" sz="1100" b="0" dirty="0"/>
              <a:t>Or email</a:t>
            </a:r>
          </a:p>
          <a:p>
            <a:pPr marL="342900" indent="-342900">
              <a:buFont typeface="Arial" panose="020B0604020202020204" pitchFamily="34" charset="0"/>
              <a:buChar char="•"/>
            </a:pPr>
            <a:r>
              <a:rPr lang="en-GB" sz="1100" b="0" dirty="0">
                <a:hlinkClick r:id="rId3"/>
              </a:rPr>
              <a:t>Businesshelpdesk@homeoffice.gsi.gov.uk</a:t>
            </a:r>
            <a:endParaRPr lang="en-GB" sz="1100" b="0" dirty="0"/>
          </a:p>
        </p:txBody>
      </p:sp>
      <p:sp>
        <p:nvSpPr>
          <p:cNvPr id="4" name="Title 4">
            <a:extLst>
              <a:ext uri="{FF2B5EF4-FFF2-40B4-BE49-F238E27FC236}">
                <a16:creationId xmlns:a16="http://schemas.microsoft.com/office/drawing/2014/main" id="{FBA8A8B1-5B8A-455A-AE13-A4DFFCCD5698}"/>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6380" y="2334188"/>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H Document" ma:contentTypeID="0x010100B9957A1BF2FBE8478EF96F1BD89AD4CA00292D195071E4D54D8349A42CB9265E74" ma:contentTypeVersion="65" ma:contentTypeDescription="" ma:contentTypeScope="" ma:versionID="049b773e3c09cf556a7996ce2fcfaa48">
  <xsd:schema xmlns:xsd="http://www.w3.org/2001/XMLSchema" xmlns:xs="http://www.w3.org/2001/XMLSchema" xmlns:p="http://schemas.microsoft.com/office/2006/metadata/properties" xmlns:ns1="http://schemas.microsoft.com/sharepoint/v3" xmlns:ns2="1eee4ddb-a1f9-40b8-9282-d53ea582adeb" xmlns:ns5="http://schemas.microsoft.com/sharepoint/v4" targetNamespace="http://schemas.microsoft.com/office/2006/metadata/properties" ma:root="true" ma:fieldsID="ae5750e1632e9c277a628bf736d10769" ns1:_="" ns2:_="" ns5:_="">
    <xsd:import namespace="http://schemas.microsoft.com/sharepoint/v3"/>
    <xsd:import namespace="1eee4ddb-a1f9-40b8-9282-d53ea582adeb"/>
    <xsd:import namespace="http://schemas.microsoft.com/sharepoint/v4"/>
    <xsd:element name="properties">
      <xsd:complexType>
        <xsd:sequence>
          <xsd:element name="documentManagement">
            <xsd:complexType>
              <xsd:all>
                <xsd:element ref="ns2:Alternative_x0020_or_x0020_sub_x0020_tiltle" minOccurs="0"/>
                <xsd:element ref="ns2:DocumentAuthor" minOccurs="0"/>
                <xsd:element ref="ns2:Document_x0020_Status" minOccurs="0"/>
                <xsd:element ref="ns2:Document_x0020_Description" minOccurs="0"/>
                <xsd:element ref="ns2:Reviewer" minOccurs="0"/>
                <xsd:element ref="ns2:Approver" minOccurs="0"/>
                <xsd:element ref="ns2:Related_x0020_Document_x0020_Link" minOccurs="0"/>
                <xsd:element ref="ns2:Related_x0020_Document" minOccurs="0"/>
                <xsd:element ref="ns2:External_x0020_File_x0020_Reference" minOccurs="0"/>
                <xsd:element ref="ns2:Retention_x0020_Trigger_x0020_Date" minOccurs="0"/>
                <xsd:element ref="ns2:TaxKeywordTaxHTField" minOccurs="0"/>
                <xsd:element ref="ns2:_dlc_DocId" minOccurs="0"/>
                <xsd:element ref="ns2:_dlc_DocIdUrl" minOccurs="0"/>
                <xsd:element ref="ns2:_dlc_DocIdPersistId" minOccurs="0"/>
                <xsd:element ref="ns2:e993c7ebdb0844bda77b49081e8191e4" minOccurs="0"/>
                <xsd:element ref="ns2:TaxCatchAll" minOccurs="0"/>
                <xsd:element ref="ns2:p5ac729c83584e2f99a2fbaff852a3d5" minOccurs="0"/>
                <xsd:element ref="ns2:a729509b32a34273afbf773e0c72336c" minOccurs="0"/>
                <xsd:element ref="ns2:i06e5c8e6a124e91a91eaec9d03479dc" minOccurs="0"/>
                <xsd:element ref="ns2:TaxCatchAllLabel" minOccurs="0"/>
                <xsd:element ref="ns2:kcf4eeeda3c84b5b986ab6be7add1d2a" minOccurs="0"/>
                <xsd:element ref="ns1:_dlc_ExpireDateSaved" minOccurs="0"/>
                <xsd:element ref="ns1:_dlc_ExpireDate" minOccurs="0"/>
                <xsd:element ref="ns1:_dlc_Exempt"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34" nillable="true" ma:displayName="Original Expiration Date" ma:hidden="true" ma:internalName="_dlc_ExpireDateSaved" ma:readOnly="true">
      <xsd:simpleType>
        <xsd:restriction base="dms:DateTime"/>
      </xsd:simpleType>
    </xsd:element>
    <xsd:element name="_dlc_ExpireDate" ma:index="35" nillable="true" ma:displayName="Expiration Date" ma:description="" ma:hidden="true" ma:indexed="true" ma:internalName="_dlc_ExpireDate" ma:readOnly="true">
      <xsd:simpleType>
        <xsd:restriction base="dms:DateTime"/>
      </xsd:simpleType>
    </xsd:element>
    <xsd:element name="_dlc_Exempt" ma:index="3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ee4ddb-a1f9-40b8-9282-d53ea582adeb" elementFormDefault="qualified">
    <xsd:import namespace="http://schemas.microsoft.com/office/2006/documentManagement/types"/>
    <xsd:import namespace="http://schemas.microsoft.com/office/infopath/2007/PartnerControls"/>
    <xsd:element name="Alternative_x0020_or_x0020_sub_x0020_tiltle" ma:index="1" nillable="true" ma:displayName="Alternative or sub title" ma:internalName="Alternative_x0020_or_x0020_sub_x0020_tiltle">
      <xsd:simpleType>
        <xsd:restriction base="dms:Text">
          <xsd:maxLength value="255"/>
        </xsd:restriction>
      </xsd:simpleType>
    </xsd:element>
    <xsd:element name="DocumentAuthor" ma:index="4" nillable="true" ma:displayName="Additional Authors" ma:list="UserInfo" ma:SharePointGroup="0" ma:internalName="DocumentAutho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6" nillable="true" ma:displayName="Document Status" ma:default="Shared" ma:format="Dropdown" ma:internalName="Document_x0020_Status" ma:readOnly="false">
      <xsd:simpleType>
        <xsd:restriction base="dms:Choice">
          <xsd:enumeration value="Shared"/>
          <xsd:enumeration value="In Review"/>
          <xsd:enumeration value="Awaiting Approval"/>
          <xsd:enumeration value="Approved"/>
          <xsd:enumeration value="Rejected"/>
        </xsd:restriction>
      </xsd:simpleType>
    </xsd:element>
    <xsd:element name="Document_x0020_Description" ma:index="9" nillable="true" ma:displayName="Document Description" ma:internalName="Document_x0020_Description">
      <xsd:simpleType>
        <xsd:restriction base="dms:Text">
          <xsd:maxLength value="255"/>
        </xsd:restriction>
      </xsd:simpleType>
    </xsd:element>
    <xsd:element name="Reviewer" ma:index="10" nillable="true" ma:displayName="Reviewers" ma:list="UserInfo" ma:SharePointGroup="0" ma:internalName="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pprover" ma:index="11" nillable="true" ma:displayName="Approvers" ma:list="UserInfo" ma:SharePointGroup="0" ma:internalName="Approv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lated_x0020_Document_x0020_Link" ma:index="12" nillable="true" ma:displayName="Related Document Link" ma:format="Hyperlink" ma:internalName="Related_x0020_Document_x0020_Link">
      <xsd:complexType>
        <xsd:complexContent>
          <xsd:extension base="dms:URL">
            <xsd:sequence>
              <xsd:element name="Url" type="dms:ValidUrl" minOccurs="0" nillable="true"/>
              <xsd:element name="Description" type="xsd:string" nillable="true"/>
            </xsd:sequence>
          </xsd:extension>
        </xsd:complexContent>
      </xsd:complexType>
    </xsd:element>
    <xsd:element name="Related_x0020_Document" ma:index="13" nillable="true" ma:displayName="Related Document" ma:internalName="Related_x0020_Document">
      <xsd:simpleType>
        <xsd:restriction base="dms:Text">
          <xsd:maxLength value="255"/>
        </xsd:restriction>
      </xsd:simpleType>
    </xsd:element>
    <xsd:element name="External_x0020_File_x0020_Reference" ma:index="15" nillable="true" ma:displayName="Registered Number" ma:internalName="External_x0020_File_x0020_Reference">
      <xsd:simpleType>
        <xsd:restriction base="dms:Text">
          <xsd:maxLength value="255"/>
        </xsd:restriction>
      </xsd:simpleType>
    </xsd:element>
    <xsd:element name="Retention_x0020_Trigger_x0020_Date" ma:index="16" nillable="true" ma:displayName="Retention Trigger Date" ma:format="DateOnly" ma:internalName="Retention_x0020_Trigger_x0020_Date">
      <xsd:simpleType>
        <xsd:restriction base="dms:DateTime"/>
      </xsd:simpleType>
    </xsd:element>
    <xsd:element name="TaxKeywordTaxHTField" ma:index="19"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e993c7ebdb0844bda77b49081e8191e4" ma:index="24" nillable="true" ma:taxonomy="true" ma:internalName="e993c7ebdb0844bda77b49081e8191e4" ma:taxonomyFieldName="_cx_SecurityMarkings" ma:displayName="Classification" ma:default="" ma:fieldId="{e993c7eb-db08-44bd-a77b-49081e8191e4}" ma:sspId="92743a9e-59ef-4080-9313-9c8ffbdd1a8b" ma:termSetId="a9da5f56-ebc6-4d64-8a44-41072e1701b2" ma:anchorId="00000000-0000-0000-0000-000000000000" ma:open="false" ma:isKeyword="false">
      <xsd:complexType>
        <xsd:sequence>
          <xsd:element ref="pc:Terms" minOccurs="0" maxOccurs="1"/>
        </xsd:sequence>
      </xsd:complexType>
    </xsd:element>
    <xsd:element name="TaxCatchAll" ma:index="25" nillable="true" ma:displayName="Taxonomy Catch All Column" ma:description="" ma:hidden="true" ma:list="{ea5496a5-a8eb-4322-b0a5-395596748c3f}" ma:internalName="TaxCatchAll" ma:showField="CatchAllData" ma:web="1eee4ddb-a1f9-40b8-9282-d53ea582adeb">
      <xsd:complexType>
        <xsd:complexContent>
          <xsd:extension base="dms:MultiChoiceLookup">
            <xsd:sequence>
              <xsd:element name="Value" type="dms:Lookup" maxOccurs="unbounded" minOccurs="0" nillable="true"/>
            </xsd:sequence>
          </xsd:extension>
        </xsd:complexContent>
      </xsd:complexType>
    </xsd:element>
    <xsd:element name="p5ac729c83584e2f99a2fbaff852a3d5" ma:index="28" nillable="true" ma:taxonomy="true" ma:internalName="p5ac729c83584e2f99a2fbaff852a3d5" ma:taxonomyFieldName="Trigger_x0020_Date_x0020_Description" ma:displayName="Trigger Date Description" ma:default="" ma:fieldId="{95ac729c-8358-4e2f-99a2-fbaff852a3d5}" ma:sspId="92743a9e-59ef-4080-9313-9c8ffbdd1a8b" ma:termSetId="67a11b7d-ab7d-4b4c-b26b-fa9cca66061c" ma:anchorId="00000000-0000-0000-0000-000000000000" ma:open="false" ma:isKeyword="false">
      <xsd:complexType>
        <xsd:sequence>
          <xsd:element ref="pc:Terms" minOccurs="0" maxOccurs="1"/>
        </xsd:sequence>
      </xsd:complexType>
    </xsd:element>
    <xsd:element name="a729509b32a34273afbf773e0c72336c" ma:index="29" nillable="true" ma:taxonomy="true" ma:internalName="a729509b32a34273afbf773e0c72336c" ma:taxonomyFieldName="Document_x0020_Type" ma:displayName="Document Type" ma:default="" ma:fieldId="{a729509b-32a3-4273-afbf-773e0c72336c}" ma:sspId="92743a9e-59ef-4080-9313-9c8ffbdd1a8b" ma:termSetId="b5534880-eda4-4ff7-954f-b315aee8a3a6" ma:anchorId="00000000-0000-0000-0000-000000000000" ma:open="false" ma:isKeyword="false">
      <xsd:complexType>
        <xsd:sequence>
          <xsd:element ref="pc:Terms" minOccurs="0" maxOccurs="1"/>
        </xsd:sequence>
      </xsd:complexType>
    </xsd:element>
    <xsd:element name="i06e5c8e6a124e91a91eaec9d03479dc" ma:index="30" nillable="true" ma:taxonomy="true" ma:internalName="i06e5c8e6a124e91a91eaec9d03479dc" ma:taxonomyFieldName="Record_x0020_Class" ma:displayName="Record Class" ma:default="" ma:fieldId="{206e5c8e-6a12-4e91-a91e-aec9d03479dc}" ma:sspId="92743a9e-59ef-4080-9313-9c8ffbdd1a8b" ma:termSetId="97570a61-5300-4cbe-92e6-1d764864d8f1" ma:anchorId="00000000-0000-0000-0000-000000000000" ma:open="false" ma:isKeyword="false">
      <xsd:complexType>
        <xsd:sequence>
          <xsd:element ref="pc:Terms" minOccurs="0" maxOccurs="1"/>
        </xsd:sequence>
      </xsd:complexType>
    </xsd:element>
    <xsd:element name="TaxCatchAllLabel" ma:index="31" nillable="true" ma:displayName="Taxonomy Catch All Column1" ma:description="" ma:hidden="true" ma:list="{ea5496a5-a8eb-4322-b0a5-395596748c3f}" ma:internalName="TaxCatchAllLabel" ma:readOnly="true" ma:showField="CatchAllDataLabel" ma:web="1eee4ddb-a1f9-40b8-9282-d53ea582adeb">
      <xsd:complexType>
        <xsd:complexContent>
          <xsd:extension base="dms:MultiChoiceLookup">
            <xsd:sequence>
              <xsd:element name="Value" type="dms:Lookup" maxOccurs="unbounded" minOccurs="0" nillable="true"/>
            </xsd:sequence>
          </xsd:extension>
        </xsd:complexContent>
      </xsd:complexType>
    </xsd:element>
    <xsd:element name="kcf4eeeda3c84b5b986ab6be7add1d2a" ma:index="32" nillable="true" ma:taxonomy="true" ma:internalName="kcf4eeeda3c84b5b986ab6be7add1d2a" ma:taxonomyFieldName="Document_x0020_Subject" ma:displayName="Document Subject" ma:default="" ma:fieldId="{4cf4eeed-a3c8-4b5b-986a-b6be7add1d2a}" ma:sspId="92743a9e-59ef-4080-9313-9c8ffbdd1a8b" ma:termSetId="4ef993e0-8a5b-4aa8-8f46-c709cbc36fc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Author"/>
        <xsd:element ref="dcterms:created" minOccurs="0" maxOccurs="1"/>
        <xsd:element ref="dc:identifier" minOccurs="0" maxOccurs="1"/>
        <xsd:element name="contentType" minOccurs="0" maxOccurs="1" type="xsd:string" ma:index="27" ma:displayName="Content Type"/>
        <xsd:element ref="dc:title" minOccurs="0" maxOccurs="1" ma:index="3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5ac729c83584e2f99a2fbaff852a3d5 xmlns="1eee4ddb-a1f9-40b8-9282-d53ea582adeb">
      <Terms xmlns="http://schemas.microsoft.com/office/infopath/2007/PartnerControls"/>
    </p5ac729c83584e2f99a2fbaff852a3d5>
    <a729509b32a34273afbf773e0c72336c xmlns="1eee4ddb-a1f9-40b8-9282-d53ea582adeb">
      <Terms xmlns="http://schemas.microsoft.com/office/infopath/2007/PartnerControls"/>
    </a729509b32a34273afbf773e0c72336c>
    <e993c7ebdb0844bda77b49081e8191e4 xmlns="1eee4ddb-a1f9-40b8-9282-d53ea582adeb">
      <Terms xmlns="http://schemas.microsoft.com/office/infopath/2007/PartnerControls"/>
    </e993c7ebdb0844bda77b49081e8191e4>
    <_dlc_DocId xmlns="1eee4ddb-a1f9-40b8-9282-d53ea582adeb">AAFXSQ5MW4ZD-75-1733717</_dlc_DocId>
    <i06e5c8e6a124e91a91eaec9d03479dc xmlns="1eee4ddb-a1f9-40b8-9282-d53ea582adeb">
      <Terms xmlns="http://schemas.microsoft.com/office/infopath/2007/PartnerControls">
        <TermInfo xmlns="http://schemas.microsoft.com/office/infopath/2007/PartnerControls">
          <TermName xmlns="http://schemas.microsoft.com/office/infopath/2007/PartnerControls">Policy: Health and Social Care</TermName>
          <TermId xmlns="http://schemas.microsoft.com/office/infopath/2007/PartnerControls">0b72e8bb-e374-4ac3-96d8-f30c2f0d6c19</TermId>
        </TermInfo>
      </Terms>
    </i06e5c8e6a124e91a91eaec9d03479dc>
    <_dlc_DocIdUrl xmlns="1eee4ddb-a1f9-40b8-9282-d53ea582adeb">
      <Url>http://iws.ims.gov.uk/sr/plande/_layouts/DocIdRedir.aspx?ID=AAFXSQ5MW4ZD-75-1733717</Url>
      <Description>AAFXSQ5MW4ZD-75-1733717</Description>
    </_dlc_DocIdUrl>
    <kcf4eeeda3c84b5b986ab6be7add1d2a xmlns="1eee4ddb-a1f9-40b8-9282-d53ea582adeb">
      <Terms xmlns="http://schemas.microsoft.com/office/infopath/2007/PartnerControls"/>
    </kcf4eeeda3c84b5b986ab6be7add1d2a>
    <TaxKeywordTaxHTField xmlns="1eee4ddb-a1f9-40b8-9282-d53ea582adeb">
      <Terms xmlns="http://schemas.microsoft.com/office/infopath/2007/PartnerControls">
        <TermInfo xmlns="http://schemas.microsoft.com/office/infopath/2007/PartnerControls">
          <TermName xmlns="http://schemas.microsoft.com/office/infopath/2007/PartnerControls">[Add keywords]</TermName>
          <TermId xmlns="http://schemas.microsoft.com/office/infopath/2007/PartnerControls">e0286681-6598-4caa-959d-94ce2073ab50</TermId>
        </TermInfo>
        <TermInfo xmlns="http://schemas.microsoft.com/office/infopath/2007/PartnerControls">
          <TermName xmlns="http://schemas.microsoft.com/office/infopath/2007/PartnerControls">DHSC</TermName>
          <TermId xmlns="http://schemas.microsoft.com/office/infopath/2007/PartnerControls">4d74a371-ad8c-43ac-b9a8-cc1c5c9a3107</TermId>
        </TermInfo>
        <TermInfo xmlns="http://schemas.microsoft.com/office/infopath/2007/PartnerControls">
          <TermName xmlns="http://schemas.microsoft.com/office/infopath/2007/PartnerControls">PowerPoint Presentation</TermName>
          <TermId xmlns="http://schemas.microsoft.com/office/infopath/2007/PartnerControls">f342f885-28ed-4cfa-868d-1156ecd04f16</TermId>
        </TermInfo>
      </Terms>
    </TaxKeywordTaxHTField>
    <Alternative_x0020_or_x0020_sub_x0020_tiltle xmlns="1eee4ddb-a1f9-40b8-9282-d53ea582adeb" xsi:nil="true"/>
    <DocumentAuthor xmlns="1eee4ddb-a1f9-40b8-9282-d53ea582adeb">
      <UserInfo>
        <DisplayName/>
        <AccountId xsi:nil="true"/>
        <AccountType/>
      </UserInfo>
    </DocumentAuthor>
    <External_x0020_File_x0020_Reference xmlns="1eee4ddb-a1f9-40b8-9282-d53ea582adeb" xsi:nil="true"/>
    <Approver xmlns="1eee4ddb-a1f9-40b8-9282-d53ea582adeb">
      <UserInfo>
        <DisplayName/>
        <AccountId xsi:nil="true"/>
        <AccountType/>
      </UserInfo>
    </Approver>
    <TaxCatchAll xmlns="1eee4ddb-a1f9-40b8-9282-d53ea582adeb"/>
    <IconOverlay xmlns="http://schemas.microsoft.com/sharepoint/v4" xsi:nil="true"/>
    <Reviewer xmlns="1eee4ddb-a1f9-40b8-9282-d53ea582adeb">
      <UserInfo>
        <DisplayName/>
        <AccountId xsi:nil="true"/>
        <AccountType/>
      </UserInfo>
    </Reviewer>
    <Related_x0020_Document_x0020_Link xmlns="1eee4ddb-a1f9-40b8-9282-d53ea582adeb">
      <Url xsi:nil="true"/>
      <Description xsi:nil="true"/>
    </Related_x0020_Document_x0020_Link>
    <Retention_x0020_Trigger_x0020_Date xmlns="1eee4ddb-a1f9-40b8-9282-d53ea582adeb" xsi:nil="true"/>
    <Related_x0020_Document xmlns="1eee4ddb-a1f9-40b8-9282-d53ea582adeb" xsi:nil="true"/>
    <Document_x0020_Status xmlns="1eee4ddb-a1f9-40b8-9282-d53ea582adeb">Shared</Document_x0020_Status>
    <Document_x0020_Description xmlns="1eee4ddb-a1f9-40b8-9282-d53ea582adeb" xsi:nil="true"/>
  </documentManagement>
</p:properties>
</file>

<file path=customXml/itemProps1.xml><?xml version="1.0" encoding="utf-8"?>
<ds:datastoreItem xmlns:ds="http://schemas.openxmlformats.org/officeDocument/2006/customXml" ds:itemID="{3AC15BB4-BC07-4F64-B52B-B709D7621C46}">
  <ds:schemaRefs>
    <ds:schemaRef ds:uri="http://schemas.microsoft.com/sharepoint/v3/contenttype/forms"/>
  </ds:schemaRefs>
</ds:datastoreItem>
</file>

<file path=customXml/itemProps2.xml><?xml version="1.0" encoding="utf-8"?>
<ds:datastoreItem xmlns:ds="http://schemas.openxmlformats.org/officeDocument/2006/customXml" ds:itemID="{8E937087-43A5-4032-813B-8EAB9CD3CFFA}">
  <ds:schemaRefs>
    <ds:schemaRef ds:uri="http://schemas.microsoft.com/sharepoint/events"/>
  </ds:schemaRefs>
</ds:datastoreItem>
</file>

<file path=customXml/itemProps3.xml><?xml version="1.0" encoding="utf-8"?>
<ds:datastoreItem xmlns:ds="http://schemas.openxmlformats.org/officeDocument/2006/customXml" ds:itemID="{DE062FC0-55B2-4102-B2E2-62FF3C5B1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eee4ddb-a1f9-40b8-9282-d53ea582adeb"/>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3135FB7-82B5-4690-A17B-1BD4C7729746}">
  <ds:schemaRefs>
    <ds:schemaRef ds:uri="http://purl.org/dc/terms/"/>
    <ds:schemaRef ds:uri="http://purl.org/dc/dcmitype/"/>
    <ds:schemaRef ds:uri="1eee4ddb-a1f9-40b8-9282-d53ea582adeb"/>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schemas.microsoft.com/sharepoint/v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FINAL DHSC PPT</Template>
  <TotalTime>1091</TotalTime>
  <Words>1935</Words>
  <Application>Microsoft Office PowerPoint</Application>
  <PresentationFormat>A4 Paper (210x297 mm)</PresentationFormat>
  <Paragraphs>118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BECOMING A TIER 2 VISA SPONSOR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and reimbursement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Linda Morgan</cp:lastModifiedBy>
  <cp:revision>35</cp:revision>
  <cp:lastPrinted>2019-02-19T15:38:04Z</cp:lastPrinted>
  <dcterms:created xsi:type="dcterms:W3CDTF">2018-09-10T12:23:38Z</dcterms:created>
  <dcterms:modified xsi:type="dcterms:W3CDTF">2020-06-23T15:04:52Z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0x010100B9957A1BF2FBE8478EF96F1BD89AD4CA00292D195071E4D54D8349A42CB9265E74</vt:lpwstr>
  </property>
  <property fmtid="{D5CDD505-2E9C-101B-9397-08002B2CF9AE}" pid="5" name="Record Class">
    <vt:lpwstr>26</vt:lpwstr>
  </property>
</Properties>
</file>