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7"/>
  </p:notesMasterIdLst>
  <p:sldIdLst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4"/>
  </p:normalViewPr>
  <p:slideViewPr>
    <p:cSldViewPr snapToGrid="0" snapToObjects="1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A8536-7DE7-ED43-A41A-5B2E6F1E97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92F3C-11F0-2745-BBF2-2F10A6D2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2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another presentation in the Somerset Resilience series.</a:t>
            </a:r>
          </a:p>
          <a:p>
            <a:r>
              <a:rPr lang="en-US" dirty="0"/>
              <a:t>This one is exploring The Happiness Advantage or the power of positive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92F3C-11F0-2745-BBF2-2F10A6D2C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take home messages from the talk for me include the fact that 75% of our job success is based on optimism, social support and the ability to see stress as a challenge rather than a threat. In addition to that, only 10% of our happiness is defined by external factors. A whopping 90% is defined by internal factors – so, in effect, we make  our own happiness.</a:t>
            </a:r>
          </a:p>
          <a:p>
            <a:r>
              <a:rPr lang="en-US" dirty="0"/>
              <a:t>To do that we can do 5 things each day for 21 days and we will start to see improvements. Shawn suggests this takes 2 minutes a day – I suspect he means that it shouldn’t take more than a couple of minutes to record what you’ve done, the doing may take a little longer, but it doesn’t need to be massively time consuming. Work out a way that works for you, but you will find it’s worth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92F3C-11F0-2745-BBF2-2F10A6D2C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use the worksheet provided to record your 5 things. Do it last thing at night so you drift to sleep with positive thoughts in your mind, or first thing in the morning as a boost to start your day with positive mindset.</a:t>
            </a:r>
          </a:p>
          <a:p>
            <a:r>
              <a:rPr lang="en-US"/>
              <a:t>Give it a try!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92F3C-11F0-2745-BBF2-2F10A6D2C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9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EA5746-46CC-4541-BFFE-7215EA20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C5144-4547-0D4B-9DDB-DCB8278A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4E8574-E010-CE4D-BEB6-B5402A1A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682367B-9C31-8145-9D9A-1DDA560F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5D61612-E8E7-FE4B-9347-4004D914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4DA4972-A435-914B-B504-AFF59371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669067-A229-FA4E-A97A-340CDD82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FBA61-7C93-1841-86FC-BB3B5BD4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507BF-75B6-7849-8466-0017DE0F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F7CAC-DB23-E043-B710-AE1E8244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670C79-6C0C-0A46-9386-916AB011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220B66-2831-5D4D-BEF6-B2FA93DA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2FC7FF-03A7-F44A-A456-AB481B3C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DB8F68-83AB-4A4A-B431-EDEAD2C9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741745-002E-5147-A915-541B9671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286C-579F-BF48-A18C-3582DE545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2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64BB6-5FA1-5041-B4CD-49B5EFEF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61B613-6DFD-DF4F-B344-998D4FF9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2ECB7-92CC-184E-936D-456EFEF8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D0742-1BD5-9947-912A-1B09406D3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1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6FE5A5-B3BB-E444-B269-218F1BDC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3508C9-BAE7-7A4E-AFEC-6CC4892A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23F30-CA1B-8641-82EC-D6078603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9DE8-BD17-6E4D-8304-9CA836B90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D8E6C7E-90A7-6349-A632-E763E3AC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2AE11D1-28CA-AD43-90EA-64CCAD61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50E3142-8A44-D24F-8C67-36400083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63B8-9210-3D4B-A19E-540F97A2C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0E42611-0190-C54C-B0F3-795CFC25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9B396D1-1BAB-0647-9EBD-A67F454A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330F88-2E72-DB4B-A8F7-80B9FFCD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FB7D-B1A6-3E47-A586-4913412D1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1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E23DCB4-7522-004A-AECA-44D906B3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8CB51DF-E239-7E4C-862E-F9186D8F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3D4FD2B-81C0-EB49-8064-B090C266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92A4-A5DC-7A44-9A6D-0CC5B53A2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7F2B749-DB2E-E44B-8C81-8B852184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24AEFF2-13DB-B14D-8A74-7155BEFB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1134CFF-8803-1641-8B93-CE0F0B98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1AD7-CC0D-384A-9485-F76070213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CC5DB91-BB10-7B40-9C5E-477F67C2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33D56BA-4E39-9645-ACAB-64147642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B370FC-47E0-7246-8519-5A18C9F2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B511DA4-97EE-E54A-9268-B4084311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B3AE586-5A18-8343-84D4-502D1FD1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F2BCB9B-E120-FB49-A55F-6ABCD0B8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22626-98ED-9D4E-B80A-97FA6D272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2A0BFBE-38C9-5B4A-8162-8D31D8EA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3B9A6F-B92C-824B-AD52-C4EF6D60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B66436E-5AB0-4043-9C98-42985327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B4F5-A2AB-E84A-A1CF-DC2895ADD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912E0-6EC1-674A-8359-448BCD87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0E60A-7A64-8740-8D54-56570B88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22BC0C-7E78-B040-9B98-A7BD40F7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1301-1EF7-EB41-AE9D-7D4A34C9E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02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89163B-18DF-394B-8B9A-F0076EC4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E3513B-6FA7-A84B-A42C-4A65C789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FE5B1-EFB9-464F-8533-52F0D0A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05E3-D43A-4A45-AF10-F56D201DF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7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A719A7-7C46-F145-A336-0ABB52B7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DBD01-7A8C-6246-88D7-5899F128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A688AC-0920-054F-8E0E-DC4C2413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8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4992DD-052F-2944-924B-ACEC60F6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FDCFE5-04D2-8046-B099-AFDDF82D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6FDF75-A9D3-214A-9FE5-4CC00C84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23A6786-0B4A-9B4B-8258-A55D7FEE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791E3EE-50A5-1B4B-B7DF-431CB235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D7D0A2-3663-794F-BEEE-B10690DC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4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DAEE281-11F9-6D4B-B6BD-4296F69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E79D46F-02EE-9043-9828-6757EE60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4BB5473-FE0B-1E43-9F0D-2B5450F7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A288DC1-7005-E248-B0E2-6323A9C0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C0A53D1-0ED4-DF4C-8B7B-EC56E3F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DB2588B-3985-3B42-B6F2-964B4131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in Presentation draft JC.jpg">
            <a:extLst>
              <a:ext uri="{FF2B5EF4-FFF2-40B4-BE49-F238E27FC236}">
                <a16:creationId xmlns:a16="http://schemas.microsoft.com/office/drawing/2014/main" xmlns="" id="{7E7E62A1-2567-BE42-841D-77881FF9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2192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2D9532F-37DB-7745-BF97-808BB25E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FBA97AD-925C-6240-9BBD-81B57AAF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D716E80-88D1-7940-8D0F-1EDF1780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128D959-A712-DE46-801A-C2843058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739C968-66CB-E744-A0F1-20930FC7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992622B-A364-B049-9E6A-B6B722B7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 Presentation draft JC.jpg">
            <a:extLst>
              <a:ext uri="{FF2B5EF4-FFF2-40B4-BE49-F238E27FC236}">
                <a16:creationId xmlns:a16="http://schemas.microsoft.com/office/drawing/2014/main" xmlns="" id="{7BBA5EF2-31DF-784A-821E-E3EAFEF56A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34" y="0"/>
            <a:ext cx="123528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BF9DC56A-D6B0-D542-A6E3-7B302E513B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4C6E694B-0EC4-7045-B85C-B4943D1824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71D3F1-75C9-494D-A914-5EC65B9E2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</a:defRPr>
            </a:lvl1pPr>
          </a:lstStyle>
          <a:p>
            <a:fld id="{08A65890-F23C-844A-9CC8-2B887CFB6EB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F5BE91-2802-0447-A823-EC64C77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1EF54F-3B1C-F948-AAE6-73616962E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90D500D-B707-9841-A88E-619128784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4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xmlns="" id="{02205C38-91CF-8641-9758-9607F9F63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xmlns="" id="{F9160E85-61DB-B443-9146-8B753FD47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FCA456-DEC0-3847-BB8B-532C63D2C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24E64F-6C8D-CC40-ABAC-E6163912E35F}" type="datetimeFigureOut">
              <a:rPr lang="en-US"/>
              <a:pPr>
                <a:defRPr/>
              </a:pPr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0B5A9-26FD-B342-B222-A3941EE3A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C3AF11-1D01-FC4B-B789-7F79B4594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356F18-83C1-6040-AC4C-61B8D039C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3" name="Content Placeholder 3">
            <a:extLst>
              <a:ext uri="{FF2B5EF4-FFF2-40B4-BE49-F238E27FC236}">
                <a16:creationId xmlns:a16="http://schemas.microsoft.com/office/drawing/2014/main" xmlns="" id="{33CC00BA-D6CE-C642-8386-9060BCCB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33" y="-25400"/>
            <a:ext cx="129286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9">
            <a:extLst>
              <a:ext uri="{FF2B5EF4-FFF2-40B4-BE49-F238E27FC236}">
                <a16:creationId xmlns:a16="http://schemas.microsoft.com/office/drawing/2014/main" xmlns="" id="{F03F3E49-6832-0B4A-91FA-385F56282701}"/>
              </a:ext>
            </a:extLst>
          </p:cNvPr>
          <p:cNvGrpSpPr>
            <a:grpSpLocks/>
          </p:cNvGrpSpPr>
          <p:nvPr/>
        </p:nvGrpSpPr>
        <p:grpSpPr bwMode="auto">
          <a:xfrm>
            <a:off x="-194733" y="476250"/>
            <a:ext cx="12217400" cy="2808288"/>
            <a:chOff x="-146050" y="476251"/>
            <a:chExt cx="9163050" cy="2808287"/>
          </a:xfrm>
        </p:grpSpPr>
        <p:pic>
          <p:nvPicPr>
            <p:cNvPr id="14349" name="Picture 3">
              <a:extLst>
                <a:ext uri="{FF2B5EF4-FFF2-40B4-BE49-F238E27FC236}">
                  <a16:creationId xmlns:a16="http://schemas.microsoft.com/office/drawing/2014/main" xmlns="" id="{1CFA24D6-CE67-544E-8AB7-8F5535BB4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050" y="2420938"/>
              <a:ext cx="731043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xmlns="" id="{04B01B61-7FF8-EC4A-8873-2800F5D8A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476251"/>
              <a:ext cx="8890000" cy="194468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345" name="Group 12">
            <a:extLst>
              <a:ext uri="{FF2B5EF4-FFF2-40B4-BE49-F238E27FC236}">
                <a16:creationId xmlns:a16="http://schemas.microsoft.com/office/drawing/2014/main" xmlns="" id="{D13C2AA6-F403-D045-B0DC-0C820B88382C}"/>
              </a:ext>
            </a:extLst>
          </p:cNvPr>
          <p:cNvGrpSpPr>
            <a:grpSpLocks/>
          </p:cNvGrpSpPr>
          <p:nvPr/>
        </p:nvGrpSpPr>
        <p:grpSpPr bwMode="auto">
          <a:xfrm>
            <a:off x="-194733" y="620713"/>
            <a:ext cx="12217400" cy="2808287"/>
            <a:chOff x="-146050" y="476251"/>
            <a:chExt cx="9163050" cy="2808287"/>
          </a:xfrm>
        </p:grpSpPr>
        <p:pic>
          <p:nvPicPr>
            <p:cNvPr id="14347" name="Picture 3">
              <a:extLst>
                <a:ext uri="{FF2B5EF4-FFF2-40B4-BE49-F238E27FC236}">
                  <a16:creationId xmlns:a16="http://schemas.microsoft.com/office/drawing/2014/main" xmlns="" id="{8CBB7B6D-C35D-914F-97FB-3A2108F23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050" y="2420938"/>
              <a:ext cx="731043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xmlns="" id="{E17BA399-971B-264B-8781-4FA43683C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476251"/>
              <a:ext cx="8890000" cy="194468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346" name="Picture 3">
            <a:extLst>
              <a:ext uri="{FF2B5EF4-FFF2-40B4-BE49-F238E27FC236}">
                <a16:creationId xmlns:a16="http://schemas.microsoft.com/office/drawing/2014/main" xmlns="" id="{F8BC3875-0F4D-1046-BA09-CCE584C06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33" y="-26988"/>
            <a:ext cx="129159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ed.com/talks/shawn_achor_the_happy_secret_to_better_work?utm_campaign=tedspread&amp;utm_medium=referral&amp;utm_source=tedcomshar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381C5-4B10-AC49-8E37-6AE2DF149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9357"/>
            <a:ext cx="11489635" cy="123245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Trebuchet MS" panose="020B0703020202090204" pitchFamily="34" charset="0"/>
              </a:rPr>
              <a:t>The Happiness Advantage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C9F898-F87D-C04C-9D57-83FE0839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729947"/>
            <a:ext cx="8653671" cy="583095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Trebuchet MS" panose="020B0703020202090204" pitchFamily="34" charset="0"/>
              </a:rPr>
              <a:t>The Power of Positive  Psychology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032B9D0F-2A6C-4347-8542-89652BDED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27"/>
    </mc:Choice>
    <mc:Fallback xmlns="">
      <p:transition spd="slow" advTm="33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70E7-F33C-2446-BD96-999A58C8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Shawn </a:t>
            </a:r>
            <a:r>
              <a:rPr lang="en-US" sz="4000" dirty="0" err="1"/>
              <a:t>Achor</a:t>
            </a:r>
            <a:r>
              <a:rPr lang="en-US" sz="4000" dirty="0"/>
              <a:t> – The happy secret to better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25B422-46E9-D742-9DA5-E5F6E9D00744}"/>
              </a:ext>
            </a:extLst>
          </p:cNvPr>
          <p:cNvSpPr txBox="1"/>
          <p:nvPr/>
        </p:nvSpPr>
        <p:spPr>
          <a:xfrm>
            <a:off x="609600" y="4901097"/>
            <a:ext cx="10834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  <a:hlinkClick r:id="rId2"/>
              </a:rPr>
              <a:t>https://www.ted.com/talks/shawn_achor_the_happy_secret_to_better_work?utm_campaign=tedspread&amp;utm_medium=referral&amp;utm_source=tedcomshare</a:t>
            </a:r>
            <a:endParaRPr lang="en-US" sz="2000" dirty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xmlns="" id="{4A1A8BCE-1607-4340-B7DC-62B7B387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63" y="1371115"/>
            <a:ext cx="6018212" cy="31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9DD23-3AEE-1E4C-80C8-19B6E948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What can I take from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2307FF-89EF-3149-86EC-C1C42113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Only 25% of job success is based on IQ – 75% is based on optimism, social support and the ability to see stress as a challenge rather than a threat</a:t>
            </a:r>
          </a:p>
          <a:p>
            <a:r>
              <a:rPr lang="en-US" sz="2400" dirty="0"/>
              <a:t>10% of our happiness is defined by external factors – 90% by internal factors </a:t>
            </a:r>
          </a:p>
          <a:p>
            <a:r>
              <a:rPr lang="en-US" sz="2400" dirty="0"/>
              <a:t>Completing the following 5 things each day for 21 days in a row will increase your happiness levels: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Record 3 new things you are grateful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Write about 1 positive thing that happened to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Exercise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Meditate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Undertake a random/conscious act of kindness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19"/>
    </mc:Choice>
    <mc:Fallback xmlns="">
      <p:transition spd="slow" advTm="858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0DA4E-131C-D947-8A6D-1179369E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985907"/>
          </a:xfrm>
        </p:spPr>
        <p:txBody>
          <a:bodyPr/>
          <a:lstStyle/>
          <a:p>
            <a:r>
              <a:rPr lang="en-US" sz="3200" dirty="0">
                <a:latin typeface="Trebuchet MS" panose="020B0703020202090204" pitchFamily="34" charset="0"/>
              </a:rPr>
              <a:t>And what can I do?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D09C21E-7BF2-4F41-979B-7B0DC5FD2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339770"/>
              </p:ext>
            </p:extLst>
          </p:nvPr>
        </p:nvGraphicFramePr>
        <p:xfrm>
          <a:off x="4976328" y="409437"/>
          <a:ext cx="4896541" cy="59809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96541">
                  <a:extLst>
                    <a:ext uri="{9D8B030D-6E8A-4147-A177-3AD203B41FA5}">
                      <a16:colId xmlns:a16="http://schemas.microsoft.com/office/drawing/2014/main" xmlns="" val="2969372239"/>
                    </a:ext>
                  </a:extLst>
                </a:gridCol>
              </a:tblGrid>
              <a:tr h="1392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Gratitudes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– record 3 new things each day that you are grateful for: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D9D3E"/>
                        </a:gs>
                        <a:gs pos="74000">
                          <a:schemeClr val="bg2">
                            <a:lumMod val="90000"/>
                          </a:schemeClr>
                        </a:gs>
                        <a:gs pos="83000">
                          <a:schemeClr val="bg2">
                            <a:lumMod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59341495"/>
                  </a:ext>
                </a:extLst>
              </a:tr>
              <a:tr h="2647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Journalling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– write about 1 positive experience of the last 24 hours: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D9D3E"/>
                        </a:gs>
                        <a:gs pos="74000">
                          <a:schemeClr val="bg2">
                            <a:lumMod val="90000"/>
                          </a:schemeClr>
                        </a:gs>
                        <a:gs pos="83000">
                          <a:schemeClr val="bg2">
                            <a:lumMod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44260042"/>
                  </a:ext>
                </a:extLst>
              </a:tr>
              <a:tr h="557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Exercise – do something active each day: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D9D3E"/>
                        </a:gs>
                        <a:gs pos="74000">
                          <a:schemeClr val="bg2">
                            <a:lumMod val="90000"/>
                          </a:schemeClr>
                        </a:gs>
                        <a:gs pos="83000">
                          <a:schemeClr val="bg2">
                            <a:lumMod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602709266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Meditation – find some quiet time to just ’be’ each day: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D9D3E"/>
                        </a:gs>
                        <a:gs pos="74000">
                          <a:schemeClr val="bg2">
                            <a:lumMod val="90000"/>
                          </a:schemeClr>
                        </a:gs>
                        <a:gs pos="83000">
                          <a:schemeClr val="bg2">
                            <a:lumMod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43354882"/>
                  </a:ext>
                </a:extLst>
              </a:tr>
              <a:tr h="817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Random/conscious act of kindness – do one unprompted kind thing for someone else each day: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BD9D3E"/>
                        </a:gs>
                        <a:gs pos="74000">
                          <a:schemeClr val="bg2">
                            <a:lumMod val="90000"/>
                          </a:schemeClr>
                        </a:gs>
                        <a:gs pos="83000">
                          <a:schemeClr val="bg2">
                            <a:lumMod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99777461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EBEB85-2E1A-4B4E-8BD6-7F2B79174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9789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Try and actively make time for exercise and meditation in your day (whatever form that meditation takes for you)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a conscious effort to complete a random act of kindness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Think about keeping a journal, based on the worksheet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it last thing at night to you sleep with positive thoughts in your 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 do it first thing in the morning to start your day with a positive frame</a:t>
            </a:r>
          </a:p>
        </p:txBody>
      </p:sp>
    </p:spTree>
    <p:extLst>
      <p:ext uri="{BB962C8B-B14F-4D97-AF65-F5344CB8AC3E}">
        <p14:creationId xmlns:p14="http://schemas.microsoft.com/office/powerpoint/2010/main" val="8642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8"/>
    </mc:Choice>
    <mc:Fallback xmlns="">
      <p:transition spd="slow" advTm="43528"/>
    </mc:Fallback>
  </mc:AlternateContent>
</p:sld>
</file>

<file path=ppt/theme/theme1.xml><?xml version="1.0" encoding="utf-8"?>
<a:theme xmlns:a="http://schemas.openxmlformats.org/drawingml/2006/main" name="Somerset LM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merset LMC" id="{71652F28-F14D-2F48-B044-47F344215D1D}" vid="{AC5ED70B-5813-044D-B1E6-C76E7DF62BE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Somerset LMC</Template>
  <TotalTime>1463</TotalTime>
  <Words>503</Words>
  <Application>Microsoft Office PowerPoint</Application>
  <PresentationFormat>Custom</PresentationFormat>
  <Paragraphs>60</Paragraphs>
  <Slides>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Somerset LMC</vt:lpstr>
      <vt:lpstr>Custom Design</vt:lpstr>
      <vt:lpstr>The Happiness Advantage</vt:lpstr>
      <vt:lpstr>Shawn Achor – The happy secret to better work</vt:lpstr>
      <vt:lpstr>What can I take from this?</vt:lpstr>
      <vt:lpstr>And what can I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Happiness Advantage</dc:title>
  <dc:creator>Zoe Fox</dc:creator>
  <cp:lastModifiedBy>Johns Sarah (Somerset Local Medical Committee)</cp:lastModifiedBy>
  <cp:revision>10</cp:revision>
  <dcterms:created xsi:type="dcterms:W3CDTF">2020-04-09T15:06:54Z</dcterms:created>
  <dcterms:modified xsi:type="dcterms:W3CDTF">2020-04-17T11:14:06Z</dcterms:modified>
</cp:coreProperties>
</file>