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5" r:id="rId2"/>
    <p:sldId id="276" r:id="rId3"/>
    <p:sldId id="277" r:id="rId4"/>
    <p:sldId id="295" r:id="rId5"/>
    <p:sldId id="279" r:id="rId6"/>
    <p:sldId id="292" r:id="rId7"/>
    <p:sldId id="281" r:id="rId8"/>
    <p:sldId id="293" r:id="rId9"/>
    <p:sldId id="294" r:id="rId10"/>
    <p:sldId id="297" r:id="rId11"/>
    <p:sldId id="285" r:id="rId12"/>
    <p:sldId id="287" r:id="rId13"/>
    <p:sldId id="258" r:id="rId14"/>
    <p:sldId id="298" r:id="rId15"/>
    <p:sldId id="291" r:id="rId16"/>
    <p:sldId id="296" r:id="rId17"/>
    <p:sldId id="2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dith Glide" initials="JG"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9064" autoAdjust="0"/>
  </p:normalViewPr>
  <p:slideViewPr>
    <p:cSldViewPr snapToGrid="0">
      <p:cViewPr>
        <p:scale>
          <a:sx n="68" d="100"/>
          <a:sy n="68" d="100"/>
        </p:scale>
        <p:origin x="-822" y="-2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C8059E-8EDB-40CD-9F50-BF4236214C72}"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GB"/>
        </a:p>
      </dgm:t>
    </dgm:pt>
    <dgm:pt modelId="{B432EA42-7842-42D9-B073-3194E0B6AB06}">
      <dgm:prSet phldrT="[Text]"/>
      <dgm:spPr>
        <a:solidFill>
          <a:schemeClr val="bg1">
            <a:lumMod val="50000"/>
          </a:schemeClr>
        </a:solidFill>
      </dgm:spPr>
      <dgm:t>
        <a:bodyPr/>
        <a:lstStyle/>
        <a:p>
          <a:r>
            <a:rPr lang="en-GB" dirty="0" smtClean="0"/>
            <a:t>Recognise Soft Signs</a:t>
          </a:r>
          <a:endParaRPr lang="en-GB" dirty="0"/>
        </a:p>
      </dgm:t>
    </dgm:pt>
    <dgm:pt modelId="{60141408-228C-4C13-9B4B-4D3B4A44809E}" type="parTrans" cxnId="{ACBFFDD9-4B3F-4EC1-9576-148FA02BB58D}">
      <dgm:prSet/>
      <dgm:spPr/>
      <dgm:t>
        <a:bodyPr/>
        <a:lstStyle/>
        <a:p>
          <a:endParaRPr lang="en-GB"/>
        </a:p>
      </dgm:t>
    </dgm:pt>
    <dgm:pt modelId="{25EE4265-A34D-4744-AF81-7D918DEB68E1}" type="sibTrans" cxnId="{ACBFFDD9-4B3F-4EC1-9576-148FA02BB58D}">
      <dgm:prSet/>
      <dgm:spPr/>
      <dgm:t>
        <a:bodyPr/>
        <a:lstStyle/>
        <a:p>
          <a:endParaRPr lang="en-GB"/>
        </a:p>
      </dgm:t>
    </dgm:pt>
    <dgm:pt modelId="{D892E5AB-EF82-46FE-B7C3-FE7A78E3FEC4}">
      <dgm:prSet phldrT="[Text]"/>
      <dgm:spPr>
        <a:solidFill>
          <a:schemeClr val="tx2"/>
        </a:solidFill>
      </dgm:spPr>
      <dgm:t>
        <a:bodyPr/>
        <a:lstStyle/>
        <a:p>
          <a:r>
            <a:rPr lang="en-GB" dirty="0" smtClean="0"/>
            <a:t>Take observations</a:t>
          </a:r>
          <a:endParaRPr lang="en-GB" dirty="0"/>
        </a:p>
      </dgm:t>
    </dgm:pt>
    <dgm:pt modelId="{E4CA80B5-EA9D-4182-B1F5-746986021CC5}" type="parTrans" cxnId="{8BCA43E1-15C0-4AD1-B80C-7CC3F11CF06D}">
      <dgm:prSet/>
      <dgm:spPr/>
      <dgm:t>
        <a:bodyPr/>
        <a:lstStyle/>
        <a:p>
          <a:endParaRPr lang="en-GB"/>
        </a:p>
      </dgm:t>
    </dgm:pt>
    <dgm:pt modelId="{5F0E892E-3922-4D26-B665-54C3C3CAA808}" type="sibTrans" cxnId="{8BCA43E1-15C0-4AD1-B80C-7CC3F11CF06D}">
      <dgm:prSet/>
      <dgm:spPr/>
      <dgm:t>
        <a:bodyPr/>
        <a:lstStyle/>
        <a:p>
          <a:endParaRPr lang="en-GB"/>
        </a:p>
      </dgm:t>
    </dgm:pt>
    <dgm:pt modelId="{0EA745E3-60F9-431E-99E2-7B0128AAF7BA}">
      <dgm:prSet phldrT="[Text]"/>
      <dgm:spPr>
        <a:solidFill>
          <a:schemeClr val="tx2"/>
        </a:solidFill>
      </dgm:spPr>
      <dgm:t>
        <a:bodyPr/>
        <a:lstStyle/>
        <a:p>
          <a:r>
            <a:rPr lang="en-GB" dirty="0" smtClean="0"/>
            <a:t>Calculate NEWS</a:t>
          </a:r>
          <a:endParaRPr lang="en-GB" dirty="0"/>
        </a:p>
      </dgm:t>
    </dgm:pt>
    <dgm:pt modelId="{BAD7F5A7-B680-424D-8C6A-57D6591B0D71}" type="parTrans" cxnId="{BE3D6166-6AC5-437F-B916-DC744E163865}">
      <dgm:prSet/>
      <dgm:spPr/>
      <dgm:t>
        <a:bodyPr/>
        <a:lstStyle/>
        <a:p>
          <a:endParaRPr lang="en-GB"/>
        </a:p>
      </dgm:t>
    </dgm:pt>
    <dgm:pt modelId="{8AD6C89B-F1FA-4436-B547-AA483AD1489B}" type="sibTrans" cxnId="{BE3D6166-6AC5-437F-B916-DC744E163865}">
      <dgm:prSet/>
      <dgm:spPr/>
      <dgm:t>
        <a:bodyPr/>
        <a:lstStyle/>
        <a:p>
          <a:endParaRPr lang="en-GB"/>
        </a:p>
      </dgm:t>
    </dgm:pt>
    <dgm:pt modelId="{7725E4A8-9584-48D2-BF20-96656EE62F2E}">
      <dgm:prSet phldrT="[Text]"/>
      <dgm:spPr>
        <a:solidFill>
          <a:srgbClr val="FF0000"/>
        </a:solidFill>
      </dgm:spPr>
      <dgm:t>
        <a:bodyPr/>
        <a:lstStyle/>
        <a:p>
          <a:r>
            <a:rPr lang="en-GB" dirty="0" smtClean="0"/>
            <a:t>Escalate using Escalation Tool</a:t>
          </a:r>
          <a:endParaRPr lang="en-GB" dirty="0"/>
        </a:p>
      </dgm:t>
    </dgm:pt>
    <dgm:pt modelId="{44C2BD34-BE6A-47C1-BCAF-0F791FDFE878}" type="parTrans" cxnId="{E8FD4E4B-24A3-4CCA-AADA-F37ABC09A2A3}">
      <dgm:prSet/>
      <dgm:spPr/>
      <dgm:t>
        <a:bodyPr/>
        <a:lstStyle/>
        <a:p>
          <a:endParaRPr lang="en-GB"/>
        </a:p>
      </dgm:t>
    </dgm:pt>
    <dgm:pt modelId="{37992991-4D4F-427B-A326-325633021658}" type="sibTrans" cxnId="{E8FD4E4B-24A3-4CCA-AADA-F37ABC09A2A3}">
      <dgm:prSet/>
      <dgm:spPr/>
      <dgm:t>
        <a:bodyPr/>
        <a:lstStyle/>
        <a:p>
          <a:endParaRPr lang="en-GB"/>
        </a:p>
      </dgm:t>
    </dgm:pt>
    <dgm:pt modelId="{ECB38104-E9FF-4ECC-8B38-488E5E97F824}">
      <dgm:prSet phldrT="[Text]"/>
      <dgm:spPr>
        <a:solidFill>
          <a:srgbClr val="FF0000"/>
        </a:solidFill>
      </dgm:spPr>
      <dgm:t>
        <a:bodyPr/>
        <a:lstStyle/>
        <a:p>
          <a:r>
            <a:rPr lang="en-GB" dirty="0" smtClean="0"/>
            <a:t>Communicate using </a:t>
          </a:r>
          <a:r>
            <a:rPr lang="en-GB" dirty="0" err="1" smtClean="0"/>
            <a:t>SBARD</a:t>
          </a:r>
          <a:endParaRPr lang="en-GB" dirty="0"/>
        </a:p>
      </dgm:t>
    </dgm:pt>
    <dgm:pt modelId="{67A722DC-3C8F-4EB0-83B8-7435D5DEEFD2}" type="parTrans" cxnId="{0945460C-8DAC-4388-9E86-CFBD1D4DC539}">
      <dgm:prSet/>
      <dgm:spPr/>
      <dgm:t>
        <a:bodyPr/>
        <a:lstStyle/>
        <a:p>
          <a:endParaRPr lang="en-GB"/>
        </a:p>
      </dgm:t>
    </dgm:pt>
    <dgm:pt modelId="{590606E4-82F5-4FD5-89FD-E6C6F443B4FD}" type="sibTrans" cxnId="{0945460C-8DAC-4388-9E86-CFBD1D4DC539}">
      <dgm:prSet/>
      <dgm:spPr/>
      <dgm:t>
        <a:bodyPr/>
        <a:lstStyle/>
        <a:p>
          <a:endParaRPr lang="en-GB"/>
        </a:p>
      </dgm:t>
    </dgm:pt>
    <dgm:pt modelId="{E65891E5-1977-4374-841D-2402C8BD6F80}" type="pres">
      <dgm:prSet presAssocID="{C7C8059E-8EDB-40CD-9F50-BF4236214C72}" presName="cycle" presStyleCnt="0">
        <dgm:presLayoutVars>
          <dgm:dir/>
          <dgm:resizeHandles val="exact"/>
        </dgm:presLayoutVars>
      </dgm:prSet>
      <dgm:spPr/>
      <dgm:t>
        <a:bodyPr/>
        <a:lstStyle/>
        <a:p>
          <a:endParaRPr lang="en-GB"/>
        </a:p>
      </dgm:t>
    </dgm:pt>
    <dgm:pt modelId="{AD09025D-EFB6-4C67-955F-D806511ED860}" type="pres">
      <dgm:prSet presAssocID="{B432EA42-7842-42D9-B073-3194E0B6AB06}" presName="node" presStyleLbl="node1" presStyleIdx="0" presStyleCnt="5">
        <dgm:presLayoutVars>
          <dgm:bulletEnabled val="1"/>
        </dgm:presLayoutVars>
      </dgm:prSet>
      <dgm:spPr/>
      <dgm:t>
        <a:bodyPr/>
        <a:lstStyle/>
        <a:p>
          <a:endParaRPr lang="en-GB"/>
        </a:p>
      </dgm:t>
    </dgm:pt>
    <dgm:pt modelId="{A22AE136-758E-4C0F-8DC6-3042F40A7D11}" type="pres">
      <dgm:prSet presAssocID="{B432EA42-7842-42D9-B073-3194E0B6AB06}" presName="spNode" presStyleCnt="0"/>
      <dgm:spPr/>
    </dgm:pt>
    <dgm:pt modelId="{B381A977-503C-44C5-B3B5-195591FB116A}" type="pres">
      <dgm:prSet presAssocID="{25EE4265-A34D-4744-AF81-7D918DEB68E1}" presName="sibTrans" presStyleLbl="sibTrans1D1" presStyleIdx="0" presStyleCnt="5"/>
      <dgm:spPr/>
      <dgm:t>
        <a:bodyPr/>
        <a:lstStyle/>
        <a:p>
          <a:endParaRPr lang="en-GB"/>
        </a:p>
      </dgm:t>
    </dgm:pt>
    <dgm:pt modelId="{2E02CCE6-6212-4C1A-86EA-E7992E6EF06F}" type="pres">
      <dgm:prSet presAssocID="{D892E5AB-EF82-46FE-B7C3-FE7A78E3FEC4}" presName="node" presStyleLbl="node1" presStyleIdx="1" presStyleCnt="5">
        <dgm:presLayoutVars>
          <dgm:bulletEnabled val="1"/>
        </dgm:presLayoutVars>
      </dgm:prSet>
      <dgm:spPr/>
      <dgm:t>
        <a:bodyPr/>
        <a:lstStyle/>
        <a:p>
          <a:endParaRPr lang="en-GB"/>
        </a:p>
      </dgm:t>
    </dgm:pt>
    <dgm:pt modelId="{1F23B844-15F6-4131-A710-8405BBF42292}" type="pres">
      <dgm:prSet presAssocID="{D892E5AB-EF82-46FE-B7C3-FE7A78E3FEC4}" presName="spNode" presStyleCnt="0"/>
      <dgm:spPr/>
    </dgm:pt>
    <dgm:pt modelId="{6E9F1724-106F-41DB-A154-D843DE361D7A}" type="pres">
      <dgm:prSet presAssocID="{5F0E892E-3922-4D26-B665-54C3C3CAA808}" presName="sibTrans" presStyleLbl="sibTrans1D1" presStyleIdx="1" presStyleCnt="5"/>
      <dgm:spPr/>
      <dgm:t>
        <a:bodyPr/>
        <a:lstStyle/>
        <a:p>
          <a:endParaRPr lang="en-GB"/>
        </a:p>
      </dgm:t>
    </dgm:pt>
    <dgm:pt modelId="{788A39B1-4804-476F-A094-72C26915F2A6}" type="pres">
      <dgm:prSet presAssocID="{0EA745E3-60F9-431E-99E2-7B0128AAF7BA}" presName="node" presStyleLbl="node1" presStyleIdx="2" presStyleCnt="5">
        <dgm:presLayoutVars>
          <dgm:bulletEnabled val="1"/>
        </dgm:presLayoutVars>
      </dgm:prSet>
      <dgm:spPr/>
      <dgm:t>
        <a:bodyPr/>
        <a:lstStyle/>
        <a:p>
          <a:endParaRPr lang="en-GB"/>
        </a:p>
      </dgm:t>
    </dgm:pt>
    <dgm:pt modelId="{6C1980B0-E1E8-400E-8D36-1C16C2D8FCE4}" type="pres">
      <dgm:prSet presAssocID="{0EA745E3-60F9-431E-99E2-7B0128AAF7BA}" presName="spNode" presStyleCnt="0"/>
      <dgm:spPr/>
    </dgm:pt>
    <dgm:pt modelId="{58550E4E-BF74-49A7-AA24-2C30C31999FE}" type="pres">
      <dgm:prSet presAssocID="{8AD6C89B-F1FA-4436-B547-AA483AD1489B}" presName="sibTrans" presStyleLbl="sibTrans1D1" presStyleIdx="2" presStyleCnt="5"/>
      <dgm:spPr/>
      <dgm:t>
        <a:bodyPr/>
        <a:lstStyle/>
        <a:p>
          <a:endParaRPr lang="en-GB"/>
        </a:p>
      </dgm:t>
    </dgm:pt>
    <dgm:pt modelId="{9A6CBF6F-5132-42D2-B918-2E1E5C6A6E75}" type="pres">
      <dgm:prSet presAssocID="{7725E4A8-9584-48D2-BF20-96656EE62F2E}" presName="node" presStyleLbl="node1" presStyleIdx="3" presStyleCnt="5">
        <dgm:presLayoutVars>
          <dgm:bulletEnabled val="1"/>
        </dgm:presLayoutVars>
      </dgm:prSet>
      <dgm:spPr/>
      <dgm:t>
        <a:bodyPr/>
        <a:lstStyle/>
        <a:p>
          <a:endParaRPr lang="en-GB"/>
        </a:p>
      </dgm:t>
    </dgm:pt>
    <dgm:pt modelId="{0E2D2C6F-D4A1-4222-A803-80DE122698EB}" type="pres">
      <dgm:prSet presAssocID="{7725E4A8-9584-48D2-BF20-96656EE62F2E}" presName="spNode" presStyleCnt="0"/>
      <dgm:spPr/>
    </dgm:pt>
    <dgm:pt modelId="{5E88134A-3CA2-45C5-B50E-798EA04AC505}" type="pres">
      <dgm:prSet presAssocID="{37992991-4D4F-427B-A326-325633021658}" presName="sibTrans" presStyleLbl="sibTrans1D1" presStyleIdx="3" presStyleCnt="5"/>
      <dgm:spPr/>
      <dgm:t>
        <a:bodyPr/>
        <a:lstStyle/>
        <a:p>
          <a:endParaRPr lang="en-GB"/>
        </a:p>
      </dgm:t>
    </dgm:pt>
    <dgm:pt modelId="{3B7A015E-4CDC-4B7B-BB51-6D3AD5DB7B90}" type="pres">
      <dgm:prSet presAssocID="{ECB38104-E9FF-4ECC-8B38-488E5E97F824}" presName="node" presStyleLbl="node1" presStyleIdx="4" presStyleCnt="5">
        <dgm:presLayoutVars>
          <dgm:bulletEnabled val="1"/>
        </dgm:presLayoutVars>
      </dgm:prSet>
      <dgm:spPr/>
      <dgm:t>
        <a:bodyPr/>
        <a:lstStyle/>
        <a:p>
          <a:endParaRPr lang="en-GB"/>
        </a:p>
      </dgm:t>
    </dgm:pt>
    <dgm:pt modelId="{2E872A7D-EBEC-4ACD-A44C-38DEA068A557}" type="pres">
      <dgm:prSet presAssocID="{ECB38104-E9FF-4ECC-8B38-488E5E97F824}" presName="spNode" presStyleCnt="0"/>
      <dgm:spPr/>
    </dgm:pt>
    <dgm:pt modelId="{EA731AD8-3544-4787-80E4-BD7ECCE0F96D}" type="pres">
      <dgm:prSet presAssocID="{590606E4-82F5-4FD5-89FD-E6C6F443B4FD}" presName="sibTrans" presStyleLbl="sibTrans1D1" presStyleIdx="4" presStyleCnt="5"/>
      <dgm:spPr/>
      <dgm:t>
        <a:bodyPr/>
        <a:lstStyle/>
        <a:p>
          <a:endParaRPr lang="en-GB"/>
        </a:p>
      </dgm:t>
    </dgm:pt>
  </dgm:ptLst>
  <dgm:cxnLst>
    <dgm:cxn modelId="{0DC8FC6D-2B6B-45E6-BD97-193113AD12E3}" type="presOf" srcId="{590606E4-82F5-4FD5-89FD-E6C6F443B4FD}" destId="{EA731AD8-3544-4787-80E4-BD7ECCE0F96D}" srcOrd="0" destOrd="0" presId="urn:microsoft.com/office/officeart/2005/8/layout/cycle5"/>
    <dgm:cxn modelId="{ACBFFDD9-4B3F-4EC1-9576-148FA02BB58D}" srcId="{C7C8059E-8EDB-40CD-9F50-BF4236214C72}" destId="{B432EA42-7842-42D9-B073-3194E0B6AB06}" srcOrd="0" destOrd="0" parTransId="{60141408-228C-4C13-9B4B-4D3B4A44809E}" sibTransId="{25EE4265-A34D-4744-AF81-7D918DEB68E1}"/>
    <dgm:cxn modelId="{8BCA43E1-15C0-4AD1-B80C-7CC3F11CF06D}" srcId="{C7C8059E-8EDB-40CD-9F50-BF4236214C72}" destId="{D892E5AB-EF82-46FE-B7C3-FE7A78E3FEC4}" srcOrd="1" destOrd="0" parTransId="{E4CA80B5-EA9D-4182-B1F5-746986021CC5}" sibTransId="{5F0E892E-3922-4D26-B665-54C3C3CAA808}"/>
    <dgm:cxn modelId="{1D2C4E2B-E4C0-45FE-9550-170067AA7C73}" type="presOf" srcId="{D892E5AB-EF82-46FE-B7C3-FE7A78E3FEC4}" destId="{2E02CCE6-6212-4C1A-86EA-E7992E6EF06F}" srcOrd="0" destOrd="0" presId="urn:microsoft.com/office/officeart/2005/8/layout/cycle5"/>
    <dgm:cxn modelId="{BE3D6166-6AC5-437F-B916-DC744E163865}" srcId="{C7C8059E-8EDB-40CD-9F50-BF4236214C72}" destId="{0EA745E3-60F9-431E-99E2-7B0128AAF7BA}" srcOrd="2" destOrd="0" parTransId="{BAD7F5A7-B680-424D-8C6A-57D6591B0D71}" sibTransId="{8AD6C89B-F1FA-4436-B547-AA483AD1489B}"/>
    <dgm:cxn modelId="{1BC09E79-2379-4076-A083-FF20DA55F922}" type="presOf" srcId="{ECB38104-E9FF-4ECC-8B38-488E5E97F824}" destId="{3B7A015E-4CDC-4B7B-BB51-6D3AD5DB7B90}" srcOrd="0" destOrd="0" presId="urn:microsoft.com/office/officeart/2005/8/layout/cycle5"/>
    <dgm:cxn modelId="{B8D5FF9A-83EA-4B22-A796-7848E96F8B9C}" type="presOf" srcId="{5F0E892E-3922-4D26-B665-54C3C3CAA808}" destId="{6E9F1724-106F-41DB-A154-D843DE361D7A}" srcOrd="0" destOrd="0" presId="urn:microsoft.com/office/officeart/2005/8/layout/cycle5"/>
    <dgm:cxn modelId="{015CB210-1A4F-47BA-874B-0AFE801C290A}" type="presOf" srcId="{0EA745E3-60F9-431E-99E2-7B0128AAF7BA}" destId="{788A39B1-4804-476F-A094-72C26915F2A6}" srcOrd="0" destOrd="0" presId="urn:microsoft.com/office/officeart/2005/8/layout/cycle5"/>
    <dgm:cxn modelId="{E8FD4E4B-24A3-4CCA-AADA-F37ABC09A2A3}" srcId="{C7C8059E-8EDB-40CD-9F50-BF4236214C72}" destId="{7725E4A8-9584-48D2-BF20-96656EE62F2E}" srcOrd="3" destOrd="0" parTransId="{44C2BD34-BE6A-47C1-BCAF-0F791FDFE878}" sibTransId="{37992991-4D4F-427B-A326-325633021658}"/>
    <dgm:cxn modelId="{D52C6421-0346-47F3-A9B9-A49F38C695C2}" type="presOf" srcId="{7725E4A8-9584-48D2-BF20-96656EE62F2E}" destId="{9A6CBF6F-5132-42D2-B918-2E1E5C6A6E75}" srcOrd="0" destOrd="0" presId="urn:microsoft.com/office/officeart/2005/8/layout/cycle5"/>
    <dgm:cxn modelId="{4104C267-28F1-4A09-A28E-CE1D7CAB17E7}" type="presOf" srcId="{B432EA42-7842-42D9-B073-3194E0B6AB06}" destId="{AD09025D-EFB6-4C67-955F-D806511ED860}" srcOrd="0" destOrd="0" presId="urn:microsoft.com/office/officeart/2005/8/layout/cycle5"/>
    <dgm:cxn modelId="{6FE9067E-B626-4ADD-BC24-3923066BF2E8}" type="presOf" srcId="{C7C8059E-8EDB-40CD-9F50-BF4236214C72}" destId="{E65891E5-1977-4374-841D-2402C8BD6F80}" srcOrd="0" destOrd="0" presId="urn:microsoft.com/office/officeart/2005/8/layout/cycle5"/>
    <dgm:cxn modelId="{0945460C-8DAC-4388-9E86-CFBD1D4DC539}" srcId="{C7C8059E-8EDB-40CD-9F50-BF4236214C72}" destId="{ECB38104-E9FF-4ECC-8B38-488E5E97F824}" srcOrd="4" destOrd="0" parTransId="{67A722DC-3C8F-4EB0-83B8-7435D5DEEFD2}" sibTransId="{590606E4-82F5-4FD5-89FD-E6C6F443B4FD}"/>
    <dgm:cxn modelId="{F5C90EE4-1574-4C97-BC54-EB65258196E0}" type="presOf" srcId="{25EE4265-A34D-4744-AF81-7D918DEB68E1}" destId="{B381A977-503C-44C5-B3B5-195591FB116A}" srcOrd="0" destOrd="0" presId="urn:microsoft.com/office/officeart/2005/8/layout/cycle5"/>
    <dgm:cxn modelId="{9C8B0F47-05B0-4A35-88EB-233556FF713C}" type="presOf" srcId="{8AD6C89B-F1FA-4436-B547-AA483AD1489B}" destId="{58550E4E-BF74-49A7-AA24-2C30C31999FE}" srcOrd="0" destOrd="0" presId="urn:microsoft.com/office/officeart/2005/8/layout/cycle5"/>
    <dgm:cxn modelId="{2A5A19C2-CC04-46D5-885F-0847BC350C9F}" type="presOf" srcId="{37992991-4D4F-427B-A326-325633021658}" destId="{5E88134A-3CA2-45C5-B50E-798EA04AC505}" srcOrd="0" destOrd="0" presId="urn:microsoft.com/office/officeart/2005/8/layout/cycle5"/>
    <dgm:cxn modelId="{88C81157-3183-4BA7-BEC4-BCC63D703183}" type="presParOf" srcId="{E65891E5-1977-4374-841D-2402C8BD6F80}" destId="{AD09025D-EFB6-4C67-955F-D806511ED860}" srcOrd="0" destOrd="0" presId="urn:microsoft.com/office/officeart/2005/8/layout/cycle5"/>
    <dgm:cxn modelId="{51EC8FB6-85FD-4991-9110-D3CB584CA3E7}" type="presParOf" srcId="{E65891E5-1977-4374-841D-2402C8BD6F80}" destId="{A22AE136-758E-4C0F-8DC6-3042F40A7D11}" srcOrd="1" destOrd="0" presId="urn:microsoft.com/office/officeart/2005/8/layout/cycle5"/>
    <dgm:cxn modelId="{B558F306-25C1-4F71-86A5-FE83C6942207}" type="presParOf" srcId="{E65891E5-1977-4374-841D-2402C8BD6F80}" destId="{B381A977-503C-44C5-B3B5-195591FB116A}" srcOrd="2" destOrd="0" presId="urn:microsoft.com/office/officeart/2005/8/layout/cycle5"/>
    <dgm:cxn modelId="{CADC1029-6CCB-48EE-8638-AD6880EE868E}" type="presParOf" srcId="{E65891E5-1977-4374-841D-2402C8BD6F80}" destId="{2E02CCE6-6212-4C1A-86EA-E7992E6EF06F}" srcOrd="3" destOrd="0" presId="urn:microsoft.com/office/officeart/2005/8/layout/cycle5"/>
    <dgm:cxn modelId="{0D8885C6-6009-4C69-9DC0-FAE5D7D8A55D}" type="presParOf" srcId="{E65891E5-1977-4374-841D-2402C8BD6F80}" destId="{1F23B844-15F6-4131-A710-8405BBF42292}" srcOrd="4" destOrd="0" presId="urn:microsoft.com/office/officeart/2005/8/layout/cycle5"/>
    <dgm:cxn modelId="{C06AD387-DAE4-48A0-A395-9342E913567D}" type="presParOf" srcId="{E65891E5-1977-4374-841D-2402C8BD6F80}" destId="{6E9F1724-106F-41DB-A154-D843DE361D7A}" srcOrd="5" destOrd="0" presId="urn:microsoft.com/office/officeart/2005/8/layout/cycle5"/>
    <dgm:cxn modelId="{241D5914-1143-48E4-A7D9-C371F52D0A93}" type="presParOf" srcId="{E65891E5-1977-4374-841D-2402C8BD6F80}" destId="{788A39B1-4804-476F-A094-72C26915F2A6}" srcOrd="6" destOrd="0" presId="urn:microsoft.com/office/officeart/2005/8/layout/cycle5"/>
    <dgm:cxn modelId="{28E6D09F-99E4-4E18-B8B5-E67300CA2409}" type="presParOf" srcId="{E65891E5-1977-4374-841D-2402C8BD6F80}" destId="{6C1980B0-E1E8-400E-8D36-1C16C2D8FCE4}" srcOrd="7" destOrd="0" presId="urn:microsoft.com/office/officeart/2005/8/layout/cycle5"/>
    <dgm:cxn modelId="{55F17FFC-C474-4CEA-B40E-04737B8C7417}" type="presParOf" srcId="{E65891E5-1977-4374-841D-2402C8BD6F80}" destId="{58550E4E-BF74-49A7-AA24-2C30C31999FE}" srcOrd="8" destOrd="0" presId="urn:microsoft.com/office/officeart/2005/8/layout/cycle5"/>
    <dgm:cxn modelId="{F724BD29-BEE5-403E-AB78-A5CAEED266AD}" type="presParOf" srcId="{E65891E5-1977-4374-841D-2402C8BD6F80}" destId="{9A6CBF6F-5132-42D2-B918-2E1E5C6A6E75}" srcOrd="9" destOrd="0" presId="urn:microsoft.com/office/officeart/2005/8/layout/cycle5"/>
    <dgm:cxn modelId="{8F164615-A02D-44B8-B60B-CDCD87A437F6}" type="presParOf" srcId="{E65891E5-1977-4374-841D-2402C8BD6F80}" destId="{0E2D2C6F-D4A1-4222-A803-80DE122698EB}" srcOrd="10" destOrd="0" presId="urn:microsoft.com/office/officeart/2005/8/layout/cycle5"/>
    <dgm:cxn modelId="{5FB5E5C8-2A4B-4FBE-8F48-532FBF56C2E4}" type="presParOf" srcId="{E65891E5-1977-4374-841D-2402C8BD6F80}" destId="{5E88134A-3CA2-45C5-B50E-798EA04AC505}" srcOrd="11" destOrd="0" presId="urn:microsoft.com/office/officeart/2005/8/layout/cycle5"/>
    <dgm:cxn modelId="{5B080C58-9E67-4688-985F-C2A63709143B}" type="presParOf" srcId="{E65891E5-1977-4374-841D-2402C8BD6F80}" destId="{3B7A015E-4CDC-4B7B-BB51-6D3AD5DB7B90}" srcOrd="12" destOrd="0" presId="urn:microsoft.com/office/officeart/2005/8/layout/cycle5"/>
    <dgm:cxn modelId="{E2B57B9D-DB55-4174-BA14-84EF785B2A33}" type="presParOf" srcId="{E65891E5-1977-4374-841D-2402C8BD6F80}" destId="{2E872A7D-EBEC-4ACD-A44C-38DEA068A557}" srcOrd="13" destOrd="0" presId="urn:microsoft.com/office/officeart/2005/8/layout/cycle5"/>
    <dgm:cxn modelId="{5A50BED9-E0D8-45F9-811E-E5192AFEB220}" type="presParOf" srcId="{E65891E5-1977-4374-841D-2402C8BD6F80}" destId="{EA731AD8-3544-4787-80E4-BD7ECCE0F96D}"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09025D-EFB6-4C67-955F-D806511ED860}">
      <dsp:nvSpPr>
        <dsp:cNvPr id="0" name=""/>
        <dsp:cNvSpPr/>
      </dsp:nvSpPr>
      <dsp:spPr>
        <a:xfrm>
          <a:off x="2807142" y="2824"/>
          <a:ext cx="1594527" cy="1036442"/>
        </a:xfrm>
        <a:prstGeom prst="round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Recognise Soft Signs</a:t>
          </a:r>
          <a:endParaRPr lang="en-GB" sz="1800" kern="1200" dirty="0"/>
        </a:p>
      </dsp:txBody>
      <dsp:txXfrm>
        <a:off x="2857737" y="53419"/>
        <a:ext cx="1493337" cy="935252"/>
      </dsp:txXfrm>
    </dsp:sp>
    <dsp:sp modelId="{B381A977-503C-44C5-B3B5-195591FB116A}">
      <dsp:nvSpPr>
        <dsp:cNvPr id="0" name=""/>
        <dsp:cNvSpPr/>
      </dsp:nvSpPr>
      <dsp:spPr>
        <a:xfrm>
          <a:off x="1533137" y="521045"/>
          <a:ext cx="4142536" cy="4142536"/>
        </a:xfrm>
        <a:custGeom>
          <a:avLst/>
          <a:gdLst/>
          <a:ahLst/>
          <a:cxnLst/>
          <a:rect l="0" t="0" r="0" b="0"/>
          <a:pathLst>
            <a:path>
              <a:moveTo>
                <a:pt x="3082283" y="263506"/>
              </a:moveTo>
              <a:arcTo wR="2071268" hR="2071268" stAng="17953001" swAng="1212227"/>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2E02CCE6-6212-4C1A-86EA-E7992E6EF06F}">
      <dsp:nvSpPr>
        <dsp:cNvPr id="0" name=""/>
        <dsp:cNvSpPr/>
      </dsp:nvSpPr>
      <dsp:spPr>
        <a:xfrm>
          <a:off x="4777035" y="1434035"/>
          <a:ext cx="1594527" cy="1036442"/>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Take observations</a:t>
          </a:r>
          <a:endParaRPr lang="en-GB" sz="1800" kern="1200" dirty="0"/>
        </a:p>
      </dsp:txBody>
      <dsp:txXfrm>
        <a:off x="4827630" y="1484630"/>
        <a:ext cx="1493337" cy="935252"/>
      </dsp:txXfrm>
    </dsp:sp>
    <dsp:sp modelId="{6E9F1724-106F-41DB-A154-D843DE361D7A}">
      <dsp:nvSpPr>
        <dsp:cNvPr id="0" name=""/>
        <dsp:cNvSpPr/>
      </dsp:nvSpPr>
      <dsp:spPr>
        <a:xfrm>
          <a:off x="1533137" y="521045"/>
          <a:ext cx="4142536" cy="4142536"/>
        </a:xfrm>
        <a:custGeom>
          <a:avLst/>
          <a:gdLst/>
          <a:ahLst/>
          <a:cxnLst/>
          <a:rect l="0" t="0" r="0" b="0"/>
          <a:pathLst>
            <a:path>
              <a:moveTo>
                <a:pt x="4137577" y="2214511"/>
              </a:moveTo>
              <a:arcTo wR="2071268" hR="2071268" stAng="21837936" swAng="1360259"/>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788A39B1-4804-476F-A094-72C26915F2A6}">
      <dsp:nvSpPr>
        <dsp:cNvPr id="0" name=""/>
        <dsp:cNvSpPr/>
      </dsp:nvSpPr>
      <dsp:spPr>
        <a:xfrm>
          <a:off x="4024603" y="3749783"/>
          <a:ext cx="1594527" cy="1036442"/>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Calculate NEWS</a:t>
          </a:r>
          <a:endParaRPr lang="en-GB" sz="1800" kern="1200" dirty="0"/>
        </a:p>
      </dsp:txBody>
      <dsp:txXfrm>
        <a:off x="4075198" y="3800378"/>
        <a:ext cx="1493337" cy="935252"/>
      </dsp:txXfrm>
    </dsp:sp>
    <dsp:sp modelId="{58550E4E-BF74-49A7-AA24-2C30C31999FE}">
      <dsp:nvSpPr>
        <dsp:cNvPr id="0" name=""/>
        <dsp:cNvSpPr/>
      </dsp:nvSpPr>
      <dsp:spPr>
        <a:xfrm>
          <a:off x="1533137" y="521045"/>
          <a:ext cx="4142536" cy="4142536"/>
        </a:xfrm>
        <a:custGeom>
          <a:avLst/>
          <a:gdLst/>
          <a:ahLst/>
          <a:cxnLst/>
          <a:rect l="0" t="0" r="0" b="0"/>
          <a:pathLst>
            <a:path>
              <a:moveTo>
                <a:pt x="2325679" y="4126852"/>
              </a:moveTo>
              <a:arcTo wR="2071268" hR="2071268" stAng="4976677" swAng="84664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9A6CBF6F-5132-42D2-B918-2E1E5C6A6E75}">
      <dsp:nvSpPr>
        <dsp:cNvPr id="0" name=""/>
        <dsp:cNvSpPr/>
      </dsp:nvSpPr>
      <dsp:spPr>
        <a:xfrm>
          <a:off x="1589681" y="3749783"/>
          <a:ext cx="1594527" cy="1036442"/>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Escalate using Escalation Tool</a:t>
          </a:r>
          <a:endParaRPr lang="en-GB" sz="1800" kern="1200" dirty="0"/>
        </a:p>
      </dsp:txBody>
      <dsp:txXfrm>
        <a:off x="1640276" y="3800378"/>
        <a:ext cx="1493337" cy="935252"/>
      </dsp:txXfrm>
    </dsp:sp>
    <dsp:sp modelId="{5E88134A-3CA2-45C5-B50E-798EA04AC505}">
      <dsp:nvSpPr>
        <dsp:cNvPr id="0" name=""/>
        <dsp:cNvSpPr/>
      </dsp:nvSpPr>
      <dsp:spPr>
        <a:xfrm>
          <a:off x="1533137" y="521045"/>
          <a:ext cx="4142536" cy="4142536"/>
        </a:xfrm>
        <a:custGeom>
          <a:avLst/>
          <a:gdLst/>
          <a:ahLst/>
          <a:cxnLst/>
          <a:rect l="0" t="0" r="0" b="0"/>
          <a:pathLst>
            <a:path>
              <a:moveTo>
                <a:pt x="219827" y="2999879"/>
              </a:moveTo>
              <a:arcTo wR="2071268" hR="2071268" stAng="9201805" swAng="1360259"/>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3B7A015E-4CDC-4B7B-BB51-6D3AD5DB7B90}">
      <dsp:nvSpPr>
        <dsp:cNvPr id="0" name=""/>
        <dsp:cNvSpPr/>
      </dsp:nvSpPr>
      <dsp:spPr>
        <a:xfrm>
          <a:off x="837249" y="1434035"/>
          <a:ext cx="1594527" cy="1036442"/>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Communicate using </a:t>
          </a:r>
          <a:r>
            <a:rPr lang="en-GB" sz="1800" kern="1200" dirty="0" err="1" smtClean="0"/>
            <a:t>SBARD</a:t>
          </a:r>
          <a:endParaRPr lang="en-GB" sz="1800" kern="1200" dirty="0"/>
        </a:p>
      </dsp:txBody>
      <dsp:txXfrm>
        <a:off x="887844" y="1484630"/>
        <a:ext cx="1493337" cy="935252"/>
      </dsp:txXfrm>
    </dsp:sp>
    <dsp:sp modelId="{EA731AD8-3544-4787-80E4-BD7ECCE0F96D}">
      <dsp:nvSpPr>
        <dsp:cNvPr id="0" name=""/>
        <dsp:cNvSpPr/>
      </dsp:nvSpPr>
      <dsp:spPr>
        <a:xfrm>
          <a:off x="1533137" y="521045"/>
          <a:ext cx="4142536" cy="4142536"/>
        </a:xfrm>
        <a:custGeom>
          <a:avLst/>
          <a:gdLst/>
          <a:ahLst/>
          <a:cxnLst/>
          <a:rect l="0" t="0" r="0" b="0"/>
          <a:pathLst>
            <a:path>
              <a:moveTo>
                <a:pt x="498131" y="723902"/>
              </a:moveTo>
              <a:arcTo wR="2071268" hR="2071268" stAng="13234771" swAng="1212227"/>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EA1F25-D46D-41BF-AC80-6CD0C4D40660}" type="datetimeFigureOut">
              <a:rPr lang="en-GB" smtClean="0"/>
              <a:t>14/08/2020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585291-FD44-48C8-8EBA-2C60215A792A}" type="slidenum">
              <a:rPr lang="en-GB" smtClean="0"/>
              <a:t>‹#›</a:t>
            </a:fld>
            <a:endParaRPr lang="en-GB"/>
          </a:p>
        </p:txBody>
      </p:sp>
    </p:spTree>
    <p:extLst>
      <p:ext uri="{BB962C8B-B14F-4D97-AF65-F5344CB8AC3E}">
        <p14:creationId xmlns:p14="http://schemas.microsoft.com/office/powerpoint/2010/main" val="1061829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7413"/>
          </a:xfrm>
        </p:spPr>
      </p:sp>
      <p:sp>
        <p:nvSpPr>
          <p:cNvPr id="3" name="Notes Placeholder 2"/>
          <p:cNvSpPr>
            <a:spLocks noGrp="1"/>
          </p:cNvSpPr>
          <p:nvPr>
            <p:ph type="body" idx="1"/>
          </p:nvPr>
        </p:nvSpPr>
        <p:spPr/>
        <p:txBody>
          <a:bodyPr/>
          <a:lstStyle/>
          <a:p>
            <a:r>
              <a:rPr lang="en-GB" dirty="0" smtClean="0"/>
              <a:t>Mention</a:t>
            </a:r>
            <a:r>
              <a:rPr lang="en-GB" baseline="0" dirty="0" smtClean="0"/>
              <a:t> that carers are usually the first to recognise soft signs but found it difficult to communicate this concern. NEWS2  allows the carer to escalate their concern to a GP or another professional. </a:t>
            </a:r>
            <a:endParaRPr lang="en-GB" dirty="0"/>
          </a:p>
        </p:txBody>
      </p:sp>
      <p:sp>
        <p:nvSpPr>
          <p:cNvPr id="4" name="Slide Number Placeholder 3"/>
          <p:cNvSpPr>
            <a:spLocks noGrp="1"/>
          </p:cNvSpPr>
          <p:nvPr>
            <p:ph type="sldNum" sz="quarter" idx="10"/>
          </p:nvPr>
        </p:nvSpPr>
        <p:spPr/>
        <p:txBody>
          <a:bodyPr/>
          <a:lstStyle/>
          <a:p>
            <a:fld id="{64890594-6E97-4236-B942-89AAAB02C951}" type="slidenum">
              <a:rPr lang="en-GB" smtClean="0"/>
              <a:t>5</a:t>
            </a:fld>
            <a:endParaRPr lang="en-GB" dirty="0"/>
          </a:p>
        </p:txBody>
      </p:sp>
    </p:spTree>
    <p:extLst>
      <p:ext uri="{BB962C8B-B14F-4D97-AF65-F5344CB8AC3E}">
        <p14:creationId xmlns:p14="http://schemas.microsoft.com/office/powerpoint/2010/main" val="202452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B57878D-71E2-4DFA-A7DD-024D3AE8C100}" type="datetimeFigureOut">
              <a:rPr lang="en-GB" smtClean="0"/>
              <a:t>14/08/2020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392D92-EA13-4960-AAA5-25B05D86741E}" type="slidenum">
              <a:rPr lang="en-GB" smtClean="0"/>
              <a:t>‹#›</a:t>
            </a:fld>
            <a:endParaRPr lang="en-GB"/>
          </a:p>
        </p:txBody>
      </p:sp>
    </p:spTree>
    <p:extLst>
      <p:ext uri="{BB962C8B-B14F-4D97-AF65-F5344CB8AC3E}">
        <p14:creationId xmlns:p14="http://schemas.microsoft.com/office/powerpoint/2010/main" val="2689823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B57878D-71E2-4DFA-A7DD-024D3AE8C100}" type="datetimeFigureOut">
              <a:rPr lang="en-GB" smtClean="0"/>
              <a:t>14/08/2020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392D92-EA13-4960-AAA5-25B05D86741E}" type="slidenum">
              <a:rPr lang="en-GB" smtClean="0"/>
              <a:t>‹#›</a:t>
            </a:fld>
            <a:endParaRPr lang="en-GB"/>
          </a:p>
        </p:txBody>
      </p:sp>
    </p:spTree>
    <p:extLst>
      <p:ext uri="{BB962C8B-B14F-4D97-AF65-F5344CB8AC3E}">
        <p14:creationId xmlns:p14="http://schemas.microsoft.com/office/powerpoint/2010/main" val="1681879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B57878D-71E2-4DFA-A7DD-024D3AE8C100}" type="datetimeFigureOut">
              <a:rPr lang="en-GB" smtClean="0"/>
              <a:t>14/08/2020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392D92-EA13-4960-AAA5-25B05D86741E}" type="slidenum">
              <a:rPr lang="en-GB" smtClean="0"/>
              <a:t>‹#›</a:t>
            </a:fld>
            <a:endParaRPr lang="en-GB"/>
          </a:p>
        </p:txBody>
      </p:sp>
    </p:spTree>
    <p:extLst>
      <p:ext uri="{BB962C8B-B14F-4D97-AF65-F5344CB8AC3E}">
        <p14:creationId xmlns:p14="http://schemas.microsoft.com/office/powerpoint/2010/main" val="3943388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B57878D-71E2-4DFA-A7DD-024D3AE8C100}" type="datetimeFigureOut">
              <a:rPr lang="en-GB" smtClean="0"/>
              <a:t>14/08/2020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392D92-EA13-4960-AAA5-25B05D86741E}" type="slidenum">
              <a:rPr lang="en-GB" smtClean="0"/>
              <a:t>‹#›</a:t>
            </a:fld>
            <a:endParaRPr lang="en-GB"/>
          </a:p>
        </p:txBody>
      </p:sp>
    </p:spTree>
    <p:extLst>
      <p:ext uri="{BB962C8B-B14F-4D97-AF65-F5344CB8AC3E}">
        <p14:creationId xmlns:p14="http://schemas.microsoft.com/office/powerpoint/2010/main" val="3336894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B57878D-71E2-4DFA-A7DD-024D3AE8C100}" type="datetimeFigureOut">
              <a:rPr lang="en-GB" smtClean="0"/>
              <a:t>14/08/2020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392D92-EA13-4960-AAA5-25B05D86741E}" type="slidenum">
              <a:rPr lang="en-GB" smtClean="0"/>
              <a:t>‹#›</a:t>
            </a:fld>
            <a:endParaRPr lang="en-GB"/>
          </a:p>
        </p:txBody>
      </p:sp>
    </p:spTree>
    <p:extLst>
      <p:ext uri="{BB962C8B-B14F-4D97-AF65-F5344CB8AC3E}">
        <p14:creationId xmlns:p14="http://schemas.microsoft.com/office/powerpoint/2010/main" val="1567377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B57878D-71E2-4DFA-A7DD-024D3AE8C100}" type="datetimeFigureOut">
              <a:rPr lang="en-GB" smtClean="0"/>
              <a:t>14/08/2020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392D92-EA13-4960-AAA5-25B05D86741E}" type="slidenum">
              <a:rPr lang="en-GB" smtClean="0"/>
              <a:t>‹#›</a:t>
            </a:fld>
            <a:endParaRPr lang="en-GB"/>
          </a:p>
        </p:txBody>
      </p:sp>
    </p:spTree>
    <p:extLst>
      <p:ext uri="{BB962C8B-B14F-4D97-AF65-F5344CB8AC3E}">
        <p14:creationId xmlns:p14="http://schemas.microsoft.com/office/powerpoint/2010/main" val="3960631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B57878D-71E2-4DFA-A7DD-024D3AE8C100}" type="datetimeFigureOut">
              <a:rPr lang="en-GB" smtClean="0"/>
              <a:t>14/08/2020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E392D92-EA13-4960-AAA5-25B05D86741E}" type="slidenum">
              <a:rPr lang="en-GB" smtClean="0"/>
              <a:t>‹#›</a:t>
            </a:fld>
            <a:endParaRPr lang="en-GB"/>
          </a:p>
        </p:txBody>
      </p:sp>
    </p:spTree>
    <p:extLst>
      <p:ext uri="{BB962C8B-B14F-4D97-AF65-F5344CB8AC3E}">
        <p14:creationId xmlns:p14="http://schemas.microsoft.com/office/powerpoint/2010/main" val="3839304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B57878D-71E2-4DFA-A7DD-024D3AE8C100}" type="datetimeFigureOut">
              <a:rPr lang="en-GB" smtClean="0"/>
              <a:t>14/08/2020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E392D92-EA13-4960-AAA5-25B05D86741E}" type="slidenum">
              <a:rPr lang="en-GB" smtClean="0"/>
              <a:t>‹#›</a:t>
            </a:fld>
            <a:endParaRPr lang="en-GB"/>
          </a:p>
        </p:txBody>
      </p:sp>
    </p:spTree>
    <p:extLst>
      <p:ext uri="{BB962C8B-B14F-4D97-AF65-F5344CB8AC3E}">
        <p14:creationId xmlns:p14="http://schemas.microsoft.com/office/powerpoint/2010/main" val="1360299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57878D-71E2-4DFA-A7DD-024D3AE8C100}" type="datetimeFigureOut">
              <a:rPr lang="en-GB" smtClean="0"/>
              <a:t>14/08/2020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E392D92-EA13-4960-AAA5-25B05D86741E}" type="slidenum">
              <a:rPr lang="en-GB" smtClean="0"/>
              <a:t>‹#›</a:t>
            </a:fld>
            <a:endParaRPr lang="en-GB"/>
          </a:p>
        </p:txBody>
      </p:sp>
    </p:spTree>
    <p:extLst>
      <p:ext uri="{BB962C8B-B14F-4D97-AF65-F5344CB8AC3E}">
        <p14:creationId xmlns:p14="http://schemas.microsoft.com/office/powerpoint/2010/main" val="2656863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B57878D-71E2-4DFA-A7DD-024D3AE8C100}" type="datetimeFigureOut">
              <a:rPr lang="en-GB" smtClean="0"/>
              <a:t>14/08/2020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392D92-EA13-4960-AAA5-25B05D86741E}" type="slidenum">
              <a:rPr lang="en-GB" smtClean="0"/>
              <a:t>‹#›</a:t>
            </a:fld>
            <a:endParaRPr lang="en-GB"/>
          </a:p>
        </p:txBody>
      </p:sp>
    </p:spTree>
    <p:extLst>
      <p:ext uri="{BB962C8B-B14F-4D97-AF65-F5344CB8AC3E}">
        <p14:creationId xmlns:p14="http://schemas.microsoft.com/office/powerpoint/2010/main" val="2544038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B57878D-71E2-4DFA-A7DD-024D3AE8C100}" type="datetimeFigureOut">
              <a:rPr lang="en-GB" smtClean="0"/>
              <a:t>14/08/2020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392D92-EA13-4960-AAA5-25B05D86741E}" type="slidenum">
              <a:rPr lang="en-GB" smtClean="0"/>
              <a:t>‹#›</a:t>
            </a:fld>
            <a:endParaRPr lang="en-GB"/>
          </a:p>
        </p:txBody>
      </p:sp>
    </p:spTree>
    <p:extLst>
      <p:ext uri="{BB962C8B-B14F-4D97-AF65-F5344CB8AC3E}">
        <p14:creationId xmlns:p14="http://schemas.microsoft.com/office/powerpoint/2010/main" val="1392467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57878D-71E2-4DFA-A7DD-024D3AE8C100}" type="datetimeFigureOut">
              <a:rPr lang="en-GB" smtClean="0"/>
              <a:t>14/08/2020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392D92-EA13-4960-AAA5-25B05D86741E}" type="slidenum">
              <a:rPr lang="en-GB" smtClean="0"/>
              <a:t>‹#›</a:t>
            </a:fld>
            <a:endParaRPr lang="en-GB"/>
          </a:p>
        </p:txBody>
      </p:sp>
    </p:spTree>
    <p:extLst>
      <p:ext uri="{BB962C8B-B14F-4D97-AF65-F5344CB8AC3E}">
        <p14:creationId xmlns:p14="http://schemas.microsoft.com/office/powerpoint/2010/main" val="307980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patricia.hymas@nhs.net" TargetMode="External"/><Relationship Id="rId2" Type="http://schemas.openxmlformats.org/officeDocument/2006/relationships/hyperlink" Target="https://news.ocbmedia.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gbr01.safelinks.protection.outlook.com/?url=https://youtu.be/7gMo13z3BYI&amp;data=01|01|Geoff.Cooper@wessexahsn.net|d1d6e4bc47694793e95d08d7d7d9a7f8|83777d80488347de82e432532846a82d|0&amp;sdata=d0kFs9MxLdiTm%2BvlnHidE1qVQISVTnPLNWWxSuSrRB4%3D&amp;reserved=0" TargetMode="External"/><Relationship Id="rId13" Type="http://schemas.openxmlformats.org/officeDocument/2006/relationships/hyperlink" Target="https://gbr01.safelinks.protection.outlook.com/?url=https://youtu.be/QabKghrtXps&amp;data=01|01|Geoff.Cooper@wessexahsn.net|d1d6e4bc47694793e95d08d7d7d9a7f8|83777d80488347de82e432532846a82d|0&amp;sdata=wMyfM%2BKuHxrnfNIxDG8zbA1ndgjNwY0wSRVjY45wL88%3D&amp;reserved=0" TargetMode="External"/><Relationship Id="rId18" Type="http://schemas.openxmlformats.org/officeDocument/2006/relationships/hyperlink" Target="https://gbr01.safelinks.protection.outlook.com/?url=https://youtu.be/eIlPesGSMmA&amp;data=01|01|Geoff.Cooper@wessexahsn.net|d1d6e4bc47694793e95d08d7d7d9a7f8|83777d80488347de82e432532846a82d|0&amp;sdata=JCVuBFMIEMjwn/PX1rb1Zyqj7W07KaZwtpvXW7iAqLY%3D&amp;reserved=0" TargetMode="External"/><Relationship Id="rId3" Type="http://schemas.openxmlformats.org/officeDocument/2006/relationships/image" Target="../media/image22.png"/><Relationship Id="rId21" Type="http://schemas.openxmlformats.org/officeDocument/2006/relationships/hyperlink" Target="https://wessexahsn.org.uk/projects/358/care-home-training-resources" TargetMode="External"/><Relationship Id="rId7" Type="http://schemas.openxmlformats.org/officeDocument/2006/relationships/hyperlink" Target="https://gbr01.safelinks.protection.outlook.com/?url=https://youtu.be/ZSV8eW5FwF8&amp;data=01|01|Geoff.Cooper@wessexahsn.net|d1d6e4bc47694793e95d08d7d7d9a7f8|83777d80488347de82e432532846a82d|0&amp;sdata=tCrVepDwSxhulJatMK3ffTKrwBtPnkXn59FfLFE9r04%3D&amp;reserved=0" TargetMode="External"/><Relationship Id="rId12" Type="http://schemas.openxmlformats.org/officeDocument/2006/relationships/hyperlink" Target="https://gbr01.safelinks.protection.outlook.com/?url=https://youtu.be/ccKGzZXNKYs&amp;data=01|01|Geoff.Cooper@wessexahsn.net|d1d6e4bc47694793e95d08d7d7d9a7f8|83777d80488347de82e432532846a82d|0&amp;sdata=NDB58uxgNLWl4s8G85xrBZRvxD/dq2hZP6Ssfukv7Fw%3D&amp;reserved=0" TargetMode="External"/><Relationship Id="rId17" Type="http://schemas.openxmlformats.org/officeDocument/2006/relationships/hyperlink" Target="https://gbr01.safelinks.protection.outlook.com/?url=https://youtu.be/UxE6J9YBxqs&amp;data=01|01|Geoff.Cooper@wessexahsn.net|d1d6e4bc47694793e95d08d7d7d9a7f8|83777d80488347de82e432532846a82d|0&amp;sdata=qWG8oh%2B8MLRKnZn14EgYMjZ18HtiXKBj4Wo4ffde3oU%3D&amp;reserved=0" TargetMode="External"/><Relationship Id="rId2" Type="http://schemas.openxmlformats.org/officeDocument/2006/relationships/image" Target="../media/image21.png"/><Relationship Id="rId16" Type="http://schemas.openxmlformats.org/officeDocument/2006/relationships/hyperlink" Target="https://gbr01.safelinks.protection.outlook.com/?url=https://youtu.be/mo1DCAJddkQ&amp;data=01|01|Geoff.Cooper@wessexahsn.net|d1d6e4bc47694793e95d08d7d7d9a7f8|83777d80488347de82e432532846a82d|0&amp;sdata=AdcqKsMlTkar5b9T4TUFx5Nlat7mjar4Mdhyv%2BNFho8%3D&amp;reserved=0" TargetMode="External"/><Relationship Id="rId20" Type="http://schemas.openxmlformats.org/officeDocument/2006/relationships/hyperlink" Target="https://gbr01.safelinks.protection.outlook.com/?url=https://youtu.be/vXrRp7AW5E4&amp;data=01|01|Geoff.Cooper@wessexahsn.net|d1d6e4bc47694793e95d08d7d7d9a7f8|83777d80488347de82e432532846a82d|0&amp;sdata=HVQcp2AYl3Xa8osYSMCXUQuNh2opZa%2BnQRnVYwyyugk%3D&amp;reserved=0" TargetMode="External"/><Relationship Id="rId1" Type="http://schemas.openxmlformats.org/officeDocument/2006/relationships/slideLayout" Target="../slideLayouts/slideLayout7.xml"/><Relationship Id="rId6" Type="http://schemas.openxmlformats.org/officeDocument/2006/relationships/hyperlink" Target="https://gbr01.safelinks.protection.outlook.com/?url=https://wessexahsn.org.uk/img/projects/Soft%20Signs%20White%20Paper%20GC%20WPSC%20Final%201.1.pdf&amp;data=01|01|Geoff.Cooper@wessexahsn.net|d1d6e4bc47694793e95d08d7d7d9a7f8|83777d80488347de82e432532846a82d|0&amp;sdata=EtmYrP2Dd9WP6sQvVWpU6NsS5pipkS45GMK%2BS3YPZG8%3D&amp;reserved=0" TargetMode="External"/><Relationship Id="rId11" Type="http://schemas.openxmlformats.org/officeDocument/2006/relationships/hyperlink" Target="https://gbr01.safelinks.protection.outlook.com/?url=https://youtu.be/S-KWnrsOw8M&amp;data=01|01|Geoff.Cooper@wessexahsn.net|d1d6e4bc47694793e95d08d7d7d9a7f8|83777d80488347de82e432532846a82d|0&amp;sdata=Rsq7Hj2gCKzxFz2MWDv4JNnQpTS1Pe6j4TOUfd24Yz0%3D&amp;reserved=0" TargetMode="External"/><Relationship Id="rId5" Type="http://schemas.openxmlformats.org/officeDocument/2006/relationships/hyperlink" Target="https://gbr01.safelinks.protection.outlook.com/?url=https://westhampshireccg.nhs.uk/wp-content/uploads/2020/02/CS50656-RESTORE2-Mini-A5_A4.pdf&amp;data=01|01|Geoff.Cooper@wessexahsn.net|d1d6e4bc47694793e95d08d7d7d9a7f8|83777d80488347de82e432532846a82d|0&amp;sdata=NBNEvexpmWg90FhM1SUwf6UF1WQ8QxjT0nRfzYRnNY8%3D&amp;reserved=0" TargetMode="External"/><Relationship Id="rId15" Type="http://schemas.openxmlformats.org/officeDocument/2006/relationships/hyperlink" Target="https://gbr01.safelinks.protection.outlook.com/?url=https://youtu.be/v4NrClgA8Nk&amp;data=01|01|Geoff.Cooper@wessexahsn.net|d1d6e4bc47694793e95d08d7d7d9a7f8|83777d80488347de82e432532846a82d|0&amp;sdata=fnkNox4mzR4NzZGn9WrRUfO71baXTGSVFYdQt0rF35c%3D&amp;reserved=0" TargetMode="External"/><Relationship Id="rId10" Type="http://schemas.openxmlformats.org/officeDocument/2006/relationships/hyperlink" Target="https://gbr01.safelinks.protection.outlook.com/?url=https://westhampshireccg.nhs.uk/wp-content/uploads/2020/02/CS49286-RESTORE2-full-version.pdf&amp;data=01|01|Geoff.Cooper@wessexahsn.net|d1d6e4bc47694793e95d08d7d7d9a7f8|83777d80488347de82e432532846a82d|0&amp;sdata=Fh/uc/7tU8EUcVR7Pzn6VeEQJwxl7Oz50bFaH9Tw/1w%3D&amp;reserved=0" TargetMode="External"/><Relationship Id="rId19" Type="http://schemas.openxmlformats.org/officeDocument/2006/relationships/hyperlink" Target="https://gbr01.safelinks.protection.outlook.com/?url=https://youtu.be/Ki0BX61xhdw&amp;data=01|01|Geoff.Cooper@wessexahsn.net|d1d6e4bc47694793e95d08d7d7d9a7f8|83777d80488347de82e432532846a82d|0&amp;sdata=N9xCWz0OR3Clld7FM4CTQWzbxPZ1t1HshI6qozTsPFE%3D&amp;reserved=0" TargetMode="External"/><Relationship Id="rId4" Type="http://schemas.openxmlformats.org/officeDocument/2006/relationships/hyperlink" Target="https://gbr01.safelinks.protection.outlook.com/?url=https://youtu.be/A6sg0mkcJIY&amp;data=01|01|Geoff.Cooper@wessexahsn.net|d1d6e4bc47694793e95d08d7d7d9a7f8|83777d80488347de82e432532846a82d|0&amp;sdata=CrIu/UoHX4jLyGwKMvWYisPU6FflI2ihLuiujedwVFQ%3D&amp;reserved=0" TargetMode="External"/><Relationship Id="rId9" Type="http://schemas.openxmlformats.org/officeDocument/2006/relationships/hyperlink" Target="https://gbr01.safelinks.protection.outlook.com/?url=https://youtu.be/vSWCPza8dCU&amp;data=01|01|Geoff.Cooper@wessexahsn.net|d1d6e4bc47694793e95d08d7d7d9a7f8|83777d80488347de82e432532846a82d|0&amp;sdata=S0tTzVHCWCm2%2BQwRHFjRkBzN7xg7LzVpMCzRRmxUId4%3D&amp;reserved=0" TargetMode="External"/><Relationship Id="rId14" Type="http://schemas.openxmlformats.org/officeDocument/2006/relationships/hyperlink" Target="https://gbr01.safelinks.protection.outlook.com/?url=https://youtu.be/G8QkaAyqatE&amp;data=01|01|Geoff.Cooper@wessexahsn.net|d1d6e4bc47694793e95d08d7d7d9a7f8|83777d80488347de82e432532846a82d|0&amp;sdata=akHSfcIv2bGGNIPm9rS87%2BZzdMiBry2wY7kOIGFx1/8%3D&amp;reserved=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9.png"/><Relationship Id="rId5" Type="http://schemas.openxmlformats.org/officeDocument/2006/relationships/diagramQuickStyle" Target="../diagrams/quickStyle1.xml"/><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1" y="3602039"/>
            <a:ext cx="10075332" cy="2623271"/>
          </a:xfrm>
        </p:spPr>
        <p:txBody>
          <a:bodyPr>
            <a:normAutofit/>
          </a:bodyPr>
          <a:lstStyle/>
          <a:p>
            <a:r>
              <a:rPr lang="en-GB" sz="1800" dirty="0" smtClean="0"/>
              <a:t>This presentation has been collated by Patricia </a:t>
            </a:r>
            <a:r>
              <a:rPr lang="en-GB" sz="1800" dirty="0" err="1" smtClean="0"/>
              <a:t>Hymas</a:t>
            </a:r>
            <a:r>
              <a:rPr lang="en-GB" sz="1800" dirty="0" smtClean="0"/>
              <a:t> </a:t>
            </a:r>
            <a:r>
              <a:rPr lang="en-GB" sz="1200" dirty="0" smtClean="0"/>
              <a:t>RN RM </a:t>
            </a:r>
            <a:r>
              <a:rPr lang="en-GB" sz="1200" dirty="0" err="1" smtClean="0"/>
              <a:t>Msc</a:t>
            </a:r>
            <a:r>
              <a:rPr lang="en-GB" sz="1200" dirty="0" smtClean="0"/>
              <a:t> MBA</a:t>
            </a:r>
            <a:r>
              <a:rPr lang="en-GB" sz="1200" dirty="0"/>
              <a:t>, </a:t>
            </a:r>
            <a:r>
              <a:rPr lang="en-GB" sz="1800" dirty="0" smtClean="0"/>
              <a:t>Somerset CCG and</a:t>
            </a:r>
            <a:r>
              <a:rPr lang="en-GB" sz="1200" dirty="0" smtClean="0"/>
              <a:t> </a:t>
            </a:r>
          </a:p>
          <a:p>
            <a:r>
              <a:rPr lang="en-GB" sz="1800" dirty="0" smtClean="0"/>
              <a:t>Jude </a:t>
            </a:r>
            <a:r>
              <a:rPr lang="en-GB" sz="1800" dirty="0"/>
              <a:t>Glide </a:t>
            </a:r>
            <a:r>
              <a:rPr lang="en-GB" sz="1200" dirty="0" smtClean="0"/>
              <a:t>RGN PGCE</a:t>
            </a:r>
            <a:r>
              <a:rPr lang="en-GB" sz="1800" dirty="0" smtClean="0"/>
              <a:t> </a:t>
            </a:r>
            <a:r>
              <a:rPr lang="en-GB" sz="1800" dirty="0"/>
              <a:t>Somerset LARCH Collaborative</a:t>
            </a:r>
          </a:p>
          <a:p>
            <a:r>
              <a:rPr lang="en-GB" sz="1800" dirty="0" smtClean="0"/>
              <a:t>with thanks to </a:t>
            </a:r>
          </a:p>
          <a:p>
            <a:r>
              <a:rPr lang="en-GB" sz="1800" dirty="0" smtClean="0"/>
              <a:t>West Hampshire CCG &amp; Wessex Patient Safety Collaborative</a:t>
            </a:r>
          </a:p>
          <a:p>
            <a:r>
              <a:rPr lang="en-GB" sz="1800" dirty="0" smtClean="0"/>
              <a:t> for allowing the use of a selection of their RESTORE2mini slides</a:t>
            </a:r>
            <a:endParaRPr lang="en-GB" sz="1800" dirty="0"/>
          </a:p>
        </p:txBody>
      </p:sp>
      <p:sp>
        <p:nvSpPr>
          <p:cNvPr id="5" name="Title 4">
            <a:extLst>
              <a:ext uri="{FF2B5EF4-FFF2-40B4-BE49-F238E27FC236}">
                <a16:creationId xmlns="" xmlns:a16="http://schemas.microsoft.com/office/drawing/2014/main" id="{DA8EFC3F-C758-482B-BCE8-750073AF5E31}"/>
              </a:ext>
            </a:extLst>
          </p:cNvPr>
          <p:cNvSpPr txBox="1">
            <a:spLocks noGrp="1"/>
          </p:cNvSpPr>
          <p:nvPr>
            <p:ph type="ctrTitle"/>
          </p:nvPr>
        </p:nvSpPr>
        <p:spPr>
          <a:xfrm>
            <a:off x="914400" y="2690004"/>
            <a:ext cx="10363200" cy="383182"/>
          </a:xfrm>
          <a:prstGeom prst="rect">
            <a:avLst/>
          </a:prstGeom>
          <a:noFill/>
        </p:spPr>
        <p:txBody>
          <a:bodyPr wrap="square" rtlCol="0">
            <a:spAutoFit/>
          </a:bodyPr>
          <a:lstStyle/>
          <a:p>
            <a:pPr algn="ctr"/>
            <a:r>
              <a:rPr lang="en-GB" sz="1050" dirty="0"/>
              <a:t>A Patient Safety Initiative co-produced by </a:t>
            </a:r>
          </a:p>
          <a:p>
            <a:pPr algn="ctr"/>
            <a:r>
              <a:rPr lang="en-GB" sz="1050" dirty="0"/>
              <a:t>West Hampshire CCG &amp; Wessex Patient Safety Collaborative</a:t>
            </a: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859972" y="561108"/>
            <a:ext cx="8336973" cy="1652157"/>
          </a:xfrm>
          <a:prstGeom prst="rect">
            <a:avLst/>
          </a:prstGeom>
          <a:noFill/>
          <a:ln>
            <a:noFill/>
          </a:ln>
          <a:extLst/>
        </p:spPr>
      </p:pic>
      <p:grpSp>
        <p:nvGrpSpPr>
          <p:cNvPr id="7" name="Group 6"/>
          <p:cNvGrpSpPr/>
          <p:nvPr/>
        </p:nvGrpSpPr>
        <p:grpSpPr>
          <a:xfrm>
            <a:off x="1679575" y="6310874"/>
            <a:ext cx="8633916" cy="520820"/>
            <a:chOff x="155575" y="6310874"/>
            <a:chExt cx="8633916" cy="52082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16045" y="6369346"/>
              <a:ext cx="1910324" cy="462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4679" y="6310874"/>
              <a:ext cx="769340" cy="484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8060221" y="6402792"/>
              <a:ext cx="729270" cy="276999"/>
            </a:xfrm>
            <a:prstGeom prst="rect">
              <a:avLst/>
            </a:prstGeom>
            <a:noFill/>
          </p:spPr>
          <p:txBody>
            <a:bodyPr wrap="square" rtlCol="0">
              <a:spAutoFit/>
            </a:bodyPr>
            <a:lstStyle/>
            <a:p>
              <a:r>
                <a:rPr lang="en-GB" sz="1200" dirty="0"/>
                <a:t>2019</a:t>
              </a:r>
            </a:p>
          </p:txBody>
        </p:sp>
        <p:pic>
          <p:nvPicPr>
            <p:cNvPr id="11" name="Picture 10">
              <a:extLst>
                <a:ext uri="{FF2B5EF4-FFF2-40B4-BE49-F238E27FC236}">
                  <a16:creationId xmlns:a16="http://schemas.microsoft.com/office/drawing/2014/main" xmlns="" id="{52CCE14D-FB92-452D-B0C7-E88DF15642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9729" y="6513654"/>
              <a:ext cx="1517650" cy="139700"/>
            </a:xfrm>
            <a:prstGeom prst="rect">
              <a:avLst/>
            </a:prstGeom>
          </p:spPr>
        </p:pic>
        <p:pic>
          <p:nvPicPr>
            <p:cNvPr id="12" name="Picture 11">
              <a:extLst>
                <a:ext uri="{FF2B5EF4-FFF2-40B4-BE49-F238E27FC236}">
                  <a16:creationId xmlns:a16="http://schemas.microsoft.com/office/drawing/2014/main" xmlns="" id="{1688C5AA-7470-49FB-AF19-9A153B0D0FC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59413" y="6415419"/>
              <a:ext cx="993269" cy="389850"/>
            </a:xfrm>
            <a:prstGeom prst="rect">
              <a:avLst/>
            </a:prstGeom>
          </p:spPr>
        </p:pic>
        <p:pic>
          <p:nvPicPr>
            <p:cNvPr id="13" name="Picture 12">
              <a:extLst>
                <a:ext uri="{FF2B5EF4-FFF2-40B4-BE49-F238E27FC236}">
                  <a16:creationId xmlns:a16="http://schemas.microsoft.com/office/drawing/2014/main" xmlns="" id="{C9EE15D2-76C5-4B3B-9A67-54667650C8E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19965"/>
            <a:stretch/>
          </p:blipFill>
          <p:spPr>
            <a:xfrm>
              <a:off x="155575" y="6356386"/>
              <a:ext cx="1236558" cy="454237"/>
            </a:xfrm>
            <a:prstGeom prst="rect">
              <a:avLst/>
            </a:prstGeom>
          </p:spPr>
        </p:pic>
      </p:grpSp>
    </p:spTree>
    <p:extLst>
      <p:ext uri="{BB962C8B-B14F-4D97-AF65-F5344CB8AC3E}">
        <p14:creationId xmlns:p14="http://schemas.microsoft.com/office/powerpoint/2010/main" val="2516031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3894" y="88679"/>
            <a:ext cx="10515600" cy="1325563"/>
          </a:xfrm>
        </p:spPr>
        <p:txBody>
          <a:bodyPr>
            <a:normAutofit/>
          </a:bodyPr>
          <a:lstStyle/>
          <a:p>
            <a:r>
              <a:rPr lang="en-GB" dirty="0" smtClean="0"/>
              <a:t>NEWS2 SCORE  0 – 20  </a:t>
            </a:r>
            <a:endParaRPr lang="en-GB" dirty="0"/>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1700" t="27468" r="21528" b="45056"/>
          <a:stretch/>
        </p:blipFill>
        <p:spPr bwMode="auto">
          <a:xfrm>
            <a:off x="872066" y="1520890"/>
            <a:ext cx="6138335" cy="1671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9996" t="15243" r="21423" b="25186"/>
          <a:stretch/>
        </p:blipFill>
        <p:spPr bwMode="auto">
          <a:xfrm>
            <a:off x="5460999" y="2929466"/>
            <a:ext cx="6231467" cy="3564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72066" y="3973036"/>
            <a:ext cx="4385734" cy="2031325"/>
          </a:xfrm>
          <a:prstGeom prst="rect">
            <a:avLst/>
          </a:prstGeom>
          <a:noFill/>
        </p:spPr>
        <p:txBody>
          <a:bodyPr wrap="square" rtlCol="0">
            <a:spAutoFit/>
          </a:bodyPr>
          <a:lstStyle/>
          <a:p>
            <a:endParaRPr lang="en-GB" i="1" dirty="0" smtClean="0"/>
          </a:p>
          <a:p>
            <a:endParaRPr lang="en-GB" dirty="0"/>
          </a:p>
          <a:p>
            <a:r>
              <a:rPr lang="en-GB" dirty="0" smtClean="0"/>
              <a:t>Calculating a NEWS2 Score when a resident is first admitted provides a baseline of what is normal for the resident.  Carers may provide  baseline and current NEWS2 score to show deterioration</a:t>
            </a:r>
            <a:endParaRPr lang="en-GB" dirty="0"/>
          </a:p>
        </p:txBody>
      </p:sp>
      <p:sp>
        <p:nvSpPr>
          <p:cNvPr id="3" name="Rectangle 2"/>
          <p:cNvSpPr/>
          <p:nvPr/>
        </p:nvSpPr>
        <p:spPr>
          <a:xfrm>
            <a:off x="872066" y="3845466"/>
            <a:ext cx="3860800" cy="523220"/>
          </a:xfrm>
          <a:prstGeom prst="rect">
            <a:avLst/>
          </a:prstGeom>
        </p:spPr>
        <p:txBody>
          <a:bodyPr wrap="square">
            <a:spAutoFit/>
          </a:bodyPr>
          <a:lstStyle/>
          <a:p>
            <a:r>
              <a:rPr lang="en-GB" sz="2800" dirty="0" smtClean="0">
                <a:solidFill>
                  <a:schemeClr val="accent1">
                    <a:lumMod val="75000"/>
                  </a:schemeClr>
                </a:solidFill>
              </a:rPr>
              <a:t>BASELINE</a:t>
            </a:r>
            <a:r>
              <a:rPr lang="en-GB" dirty="0" smtClean="0">
                <a:solidFill>
                  <a:schemeClr val="accent1">
                    <a:lumMod val="75000"/>
                  </a:schemeClr>
                </a:solidFill>
              </a:rPr>
              <a:t> </a:t>
            </a:r>
            <a:r>
              <a:rPr lang="en-GB" sz="2800" dirty="0" smtClean="0">
                <a:solidFill>
                  <a:schemeClr val="accent1">
                    <a:lumMod val="75000"/>
                  </a:schemeClr>
                </a:solidFill>
              </a:rPr>
              <a:t>NEWS SCORE </a:t>
            </a:r>
            <a:endParaRPr lang="en-GB" sz="2800" dirty="0">
              <a:solidFill>
                <a:schemeClr val="accent1">
                  <a:lumMod val="75000"/>
                </a:schemeClr>
              </a:solidFill>
            </a:endParaRPr>
          </a:p>
        </p:txBody>
      </p:sp>
      <p:sp>
        <p:nvSpPr>
          <p:cNvPr id="5" name="TextBox 4"/>
          <p:cNvSpPr txBox="1"/>
          <p:nvPr/>
        </p:nvSpPr>
        <p:spPr>
          <a:xfrm>
            <a:off x="6344816" y="1922105"/>
            <a:ext cx="5570375" cy="400110"/>
          </a:xfrm>
          <a:prstGeom prst="rect">
            <a:avLst/>
          </a:prstGeom>
          <a:noFill/>
        </p:spPr>
        <p:txBody>
          <a:bodyPr wrap="square" rtlCol="0">
            <a:spAutoFit/>
          </a:bodyPr>
          <a:lstStyle/>
          <a:p>
            <a:r>
              <a:rPr lang="en-GB" sz="2000" dirty="0" smtClean="0"/>
              <a:t>The higher the score, the more unwell someone is</a:t>
            </a:r>
            <a:endParaRPr lang="en-GB" sz="2000" dirty="0"/>
          </a:p>
        </p:txBody>
      </p:sp>
    </p:spTree>
    <p:extLst>
      <p:ext uri="{BB962C8B-B14F-4D97-AF65-F5344CB8AC3E}">
        <p14:creationId xmlns:p14="http://schemas.microsoft.com/office/powerpoint/2010/main" val="34721543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2833" y="391405"/>
            <a:ext cx="5299644" cy="7971413"/>
          </a:xfrm>
          <a:prstGeom prst="rect">
            <a:avLst/>
          </a:prstGeom>
          <a:noFill/>
        </p:spPr>
        <p:txBody>
          <a:bodyPr wrap="square" rtlCol="0">
            <a:spAutoFit/>
          </a:bodyPr>
          <a:lstStyle/>
          <a:p>
            <a:r>
              <a:rPr lang="en-GB" sz="3200" b="1" u="sng" dirty="0" smtClean="0"/>
              <a:t>SBARD Communication Tool</a:t>
            </a:r>
          </a:p>
          <a:p>
            <a:endParaRPr lang="en-GB" b="1" u="sng" dirty="0"/>
          </a:p>
          <a:p>
            <a:r>
              <a:rPr lang="en-GB" dirty="0" smtClean="0"/>
              <a:t>Carers are being trained to use the SBARD escalation tool and action tracker to help with communication. Evidence shows that use of the SBARD tool helps with communication, confidence and patient safety. </a:t>
            </a:r>
          </a:p>
          <a:p>
            <a:endParaRPr lang="en-GB" dirty="0" smtClean="0"/>
          </a:p>
          <a:p>
            <a:r>
              <a:rPr lang="en-GB" dirty="0" smtClean="0"/>
              <a:t>Once carers have attended the RESTORE2 to training please expect them to discuss their concerns with you in the following format:</a:t>
            </a:r>
          </a:p>
          <a:p>
            <a:endParaRPr lang="en-GB" sz="2000" dirty="0" smtClean="0"/>
          </a:p>
          <a:p>
            <a:pPr marL="285750" indent="-285750">
              <a:buFont typeface="Arial" panose="020B0604020202020204" pitchFamily="34" charset="0"/>
              <a:buChar char="•"/>
            </a:pPr>
            <a:r>
              <a:rPr lang="en-GB" sz="2800" dirty="0" smtClean="0">
                <a:solidFill>
                  <a:srgbClr val="FF0000"/>
                </a:solidFill>
              </a:rPr>
              <a:t>S</a:t>
            </a:r>
            <a:r>
              <a:rPr lang="en-GB" sz="2000" dirty="0" smtClean="0"/>
              <a:t>ituation</a:t>
            </a:r>
          </a:p>
          <a:p>
            <a:pPr marL="285750" indent="-285750">
              <a:buFont typeface="Arial" panose="020B0604020202020204" pitchFamily="34" charset="0"/>
              <a:buChar char="•"/>
            </a:pPr>
            <a:r>
              <a:rPr lang="en-GB" sz="2800" dirty="0" smtClean="0">
                <a:solidFill>
                  <a:srgbClr val="FF0000"/>
                </a:solidFill>
              </a:rPr>
              <a:t>B</a:t>
            </a:r>
            <a:r>
              <a:rPr lang="en-GB" sz="2000" dirty="0" smtClean="0"/>
              <a:t>ackground</a:t>
            </a:r>
          </a:p>
          <a:p>
            <a:pPr marL="285750" indent="-285750">
              <a:buFont typeface="Arial" panose="020B0604020202020204" pitchFamily="34" charset="0"/>
              <a:buChar char="•"/>
            </a:pPr>
            <a:r>
              <a:rPr lang="en-GB" sz="2800" dirty="0" smtClean="0">
                <a:solidFill>
                  <a:srgbClr val="FF0000"/>
                </a:solidFill>
              </a:rPr>
              <a:t>A</a:t>
            </a:r>
            <a:r>
              <a:rPr lang="en-GB" sz="2000" dirty="0" smtClean="0"/>
              <a:t>ssessment </a:t>
            </a:r>
          </a:p>
          <a:p>
            <a:pPr marL="285750" indent="-285750">
              <a:buFont typeface="Arial" panose="020B0604020202020204" pitchFamily="34" charset="0"/>
              <a:buChar char="•"/>
            </a:pPr>
            <a:r>
              <a:rPr lang="en-GB" sz="2800" dirty="0" smtClean="0">
                <a:solidFill>
                  <a:srgbClr val="FF0000"/>
                </a:solidFill>
              </a:rPr>
              <a:t>R</a:t>
            </a:r>
            <a:r>
              <a:rPr lang="en-GB" sz="2000" dirty="0" smtClean="0"/>
              <a:t>ecommendation</a:t>
            </a:r>
          </a:p>
          <a:p>
            <a:pPr marL="285750" indent="-285750">
              <a:buFont typeface="Arial" panose="020B0604020202020204" pitchFamily="34" charset="0"/>
              <a:buChar char="•"/>
            </a:pPr>
            <a:endParaRPr lang="en-GB" sz="2000" dirty="0" smtClean="0"/>
          </a:p>
          <a:p>
            <a:r>
              <a:rPr lang="en-GB" sz="2000" dirty="0" smtClean="0"/>
              <a:t>Carers will then document </a:t>
            </a:r>
          </a:p>
          <a:p>
            <a:endParaRPr lang="en-GB" sz="2000" dirty="0" smtClean="0"/>
          </a:p>
          <a:p>
            <a:pPr marL="285750" indent="-285750">
              <a:buFont typeface="Arial" panose="020B0604020202020204" pitchFamily="34" charset="0"/>
              <a:buChar char="•"/>
            </a:pPr>
            <a:r>
              <a:rPr lang="en-GB" sz="2800" dirty="0" smtClean="0">
                <a:solidFill>
                  <a:srgbClr val="FF0000"/>
                </a:solidFill>
              </a:rPr>
              <a:t>D</a:t>
            </a:r>
            <a:r>
              <a:rPr lang="en-GB" sz="2000" dirty="0" smtClean="0"/>
              <a:t>ecision that has been agreed</a:t>
            </a:r>
          </a:p>
          <a:p>
            <a:pPr marL="285750" indent="-285750">
              <a:buFont typeface="Arial" panose="020B0604020202020204" pitchFamily="34" charset="0"/>
              <a:buChar char="•"/>
            </a:pPr>
            <a:endParaRPr lang="en-GB" sz="1600" dirty="0"/>
          </a:p>
          <a:p>
            <a:r>
              <a:rPr lang="en-GB" sz="1600" dirty="0" smtClean="0"/>
              <a:t> </a:t>
            </a:r>
            <a:r>
              <a:rPr lang="en-GB" sz="1600" b="1" u="sng" dirty="0" smtClean="0"/>
              <a:t> </a:t>
            </a:r>
          </a:p>
          <a:p>
            <a:endParaRPr lang="en-GB" sz="1600" dirty="0" smtClean="0"/>
          </a:p>
          <a:p>
            <a:endParaRPr lang="en-GB" sz="1600" dirty="0"/>
          </a:p>
          <a:p>
            <a:endParaRPr lang="en-GB" sz="1600"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55889" y="29898"/>
            <a:ext cx="6520407" cy="6848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12002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Practice protocol</a:t>
            </a:r>
            <a:endParaRPr lang="en-US" dirty="0"/>
          </a:p>
        </p:txBody>
      </p:sp>
      <p:sp>
        <p:nvSpPr>
          <p:cNvPr id="3" name="Content Placeholder 2"/>
          <p:cNvSpPr>
            <a:spLocks noGrp="1"/>
          </p:cNvSpPr>
          <p:nvPr>
            <p:ph idx="1"/>
          </p:nvPr>
        </p:nvSpPr>
        <p:spPr>
          <a:xfrm>
            <a:off x="838200" y="1422400"/>
            <a:ext cx="10515600" cy="5333999"/>
          </a:xfrm>
        </p:spPr>
        <p:txBody>
          <a:bodyPr>
            <a:normAutofit fontScale="85000" lnSpcReduction="20000"/>
          </a:bodyPr>
          <a:lstStyle/>
          <a:p>
            <a:endParaRPr lang="en-US" dirty="0" smtClean="0"/>
          </a:p>
          <a:p>
            <a:r>
              <a:rPr lang="en-US" dirty="0" smtClean="0"/>
              <a:t>Your practice can or may have developed a protocol for  you to use in order to help you react appropriately to messages coming in using the RESTORE2 escalation tool</a:t>
            </a:r>
          </a:p>
          <a:p>
            <a:pPr marL="0" indent="0">
              <a:buNone/>
            </a:pPr>
            <a:endParaRPr lang="en-US" sz="1400" dirty="0" smtClean="0"/>
          </a:p>
          <a:p>
            <a:r>
              <a:rPr lang="en-US" dirty="0" smtClean="0"/>
              <a:t>It is important to remember that this tool is to help clinical staff decide how to respond to deteriorating patients including doing remote consultations, home visits or even admission of the patient to hospital if appropriate</a:t>
            </a:r>
          </a:p>
          <a:p>
            <a:pPr marL="0" indent="0">
              <a:buNone/>
            </a:pPr>
            <a:endParaRPr lang="en-US" sz="1400" dirty="0" smtClean="0"/>
          </a:p>
          <a:p>
            <a:r>
              <a:rPr lang="en-US" dirty="0" smtClean="0"/>
              <a:t>Therefore if you receive a SBARD message about RESTORE 2 from a </a:t>
            </a:r>
            <a:r>
              <a:rPr lang="en-US" dirty="0" err="1" smtClean="0"/>
              <a:t>carer</a:t>
            </a:r>
            <a:r>
              <a:rPr lang="en-US" dirty="0" smtClean="0"/>
              <a:t> you will need to take some action promptly.</a:t>
            </a:r>
          </a:p>
          <a:p>
            <a:pPr marL="0" indent="0">
              <a:buNone/>
            </a:pPr>
            <a:endParaRPr lang="en-US" dirty="0" smtClean="0"/>
          </a:p>
          <a:p>
            <a:pPr marL="0" indent="0">
              <a:buNone/>
            </a:pPr>
            <a:endParaRPr lang="en-US" i="1" dirty="0" smtClean="0"/>
          </a:p>
          <a:p>
            <a:pPr marL="0" indent="0">
              <a:buNone/>
            </a:pPr>
            <a:r>
              <a:rPr lang="en-US" i="1" dirty="0" smtClean="0"/>
              <a:t>Note: 2 </a:t>
            </a:r>
            <a:r>
              <a:rPr lang="en-US" i="1" dirty="0" err="1" smtClean="0"/>
              <a:t>Covid</a:t>
            </a:r>
            <a:r>
              <a:rPr lang="en-US" i="1" dirty="0" smtClean="0"/>
              <a:t> 19 </a:t>
            </a:r>
            <a:r>
              <a:rPr lang="en-GB" i="1" dirty="0" smtClean="0"/>
              <a:t>symptoms: temperature and respiratory rate may not </a:t>
            </a:r>
            <a:r>
              <a:rPr lang="en-GB" i="1" dirty="0"/>
              <a:t>trigger </a:t>
            </a:r>
            <a:r>
              <a:rPr lang="en-GB" i="1" dirty="0" smtClean="0"/>
              <a:t>a NEWS2 Score – however silent hypoxia has been seen in patients, so many homes are now measuring Oxygen Saturation. It is important to note that an unwell resident may have a normal NEWS score. </a:t>
            </a:r>
            <a:endParaRPr lang="en-US" i="1" dirty="0"/>
          </a:p>
        </p:txBody>
      </p:sp>
    </p:spTree>
    <p:extLst>
      <p:ext uri="{BB962C8B-B14F-4D97-AF65-F5344CB8AC3E}">
        <p14:creationId xmlns:p14="http://schemas.microsoft.com/office/powerpoint/2010/main" val="14165758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SELF-CHECK QUIZ</a:t>
            </a:r>
            <a:endParaRPr lang="en-GB" b="1" dirty="0"/>
          </a:p>
        </p:txBody>
      </p:sp>
      <p:sp>
        <p:nvSpPr>
          <p:cNvPr id="3" name="Content Placeholder 2"/>
          <p:cNvSpPr>
            <a:spLocks noGrp="1"/>
          </p:cNvSpPr>
          <p:nvPr>
            <p:ph idx="1"/>
          </p:nvPr>
        </p:nvSpPr>
        <p:spPr/>
        <p:txBody>
          <a:bodyPr>
            <a:normAutofit lnSpcReduction="10000"/>
          </a:bodyPr>
          <a:lstStyle/>
          <a:p>
            <a:endParaRPr lang="en-GB" dirty="0"/>
          </a:p>
          <a:p>
            <a:pPr marL="514350" lvl="0" indent="-514350">
              <a:buFont typeface="+mj-lt"/>
              <a:buAutoNum type="arabicPeriod"/>
            </a:pPr>
            <a:r>
              <a:rPr lang="en-GB" dirty="0"/>
              <a:t>What does RESTORE2 stand for?</a:t>
            </a:r>
          </a:p>
          <a:p>
            <a:pPr marL="514350" lvl="0" indent="-514350">
              <a:buFont typeface="+mj-lt"/>
              <a:buAutoNum type="arabicPeriod"/>
            </a:pPr>
            <a:r>
              <a:rPr lang="en-GB" dirty="0"/>
              <a:t>What is </a:t>
            </a:r>
            <a:r>
              <a:rPr lang="en-GB" dirty="0" smtClean="0"/>
              <a:t>RESTORE2 ? </a:t>
            </a:r>
            <a:r>
              <a:rPr lang="en-GB" dirty="0"/>
              <a:t>(in one sentence)</a:t>
            </a:r>
          </a:p>
          <a:p>
            <a:pPr marL="514350" lvl="0" indent="-514350">
              <a:buFont typeface="+mj-lt"/>
              <a:buAutoNum type="arabicPeriod"/>
            </a:pPr>
            <a:r>
              <a:rPr lang="en-GB" dirty="0"/>
              <a:t>Why is </a:t>
            </a:r>
            <a:r>
              <a:rPr lang="en-GB" dirty="0" smtClean="0"/>
              <a:t>early </a:t>
            </a:r>
            <a:r>
              <a:rPr lang="en-GB" dirty="0"/>
              <a:t>detection of deterioration important?</a:t>
            </a:r>
          </a:p>
          <a:p>
            <a:pPr marL="514350" lvl="0" indent="-514350">
              <a:buFont typeface="+mj-lt"/>
              <a:buAutoNum type="arabicPeriod"/>
            </a:pPr>
            <a:r>
              <a:rPr lang="en-GB" dirty="0"/>
              <a:t>Name 2 benefits of RESTORE2</a:t>
            </a:r>
          </a:p>
          <a:p>
            <a:pPr marL="514350" lvl="0" indent="-514350">
              <a:buFont typeface="+mj-lt"/>
              <a:buAutoNum type="arabicPeriod"/>
            </a:pPr>
            <a:r>
              <a:rPr lang="en-GB" dirty="0"/>
              <a:t>What does </a:t>
            </a:r>
            <a:r>
              <a:rPr lang="en-GB" dirty="0" smtClean="0"/>
              <a:t>NEWS2 </a:t>
            </a:r>
            <a:r>
              <a:rPr lang="en-GB" dirty="0"/>
              <a:t>stand for?</a:t>
            </a:r>
          </a:p>
          <a:p>
            <a:pPr marL="514350" lvl="0" indent="-514350">
              <a:buFont typeface="+mj-lt"/>
              <a:buAutoNum type="arabicPeriod"/>
            </a:pPr>
            <a:r>
              <a:rPr lang="en-GB" dirty="0"/>
              <a:t>What observations have different escalation trigger points </a:t>
            </a:r>
            <a:r>
              <a:rPr lang="en-GB" dirty="0" smtClean="0"/>
              <a:t>during this </a:t>
            </a:r>
            <a:r>
              <a:rPr lang="en-GB" dirty="0" err="1"/>
              <a:t>Covid</a:t>
            </a:r>
            <a:r>
              <a:rPr lang="en-GB" dirty="0"/>
              <a:t> </a:t>
            </a:r>
            <a:r>
              <a:rPr lang="en-GB" dirty="0" smtClean="0"/>
              <a:t>19 pandemic?</a:t>
            </a:r>
          </a:p>
          <a:p>
            <a:pPr marL="0" lvl="0" indent="0">
              <a:buNone/>
            </a:pPr>
            <a:r>
              <a:rPr lang="en-GB" b="1" i="1" dirty="0" smtClean="0"/>
              <a:t>Please attempt  these questions – before moving onto the next slide.</a:t>
            </a:r>
            <a:endParaRPr lang="en-GB" b="1" i="1" dirty="0"/>
          </a:p>
          <a:p>
            <a:endParaRPr lang="en-GB" dirty="0"/>
          </a:p>
        </p:txBody>
      </p:sp>
    </p:spTree>
    <p:extLst>
      <p:ext uri="{BB962C8B-B14F-4D97-AF65-F5344CB8AC3E}">
        <p14:creationId xmlns:p14="http://schemas.microsoft.com/office/powerpoint/2010/main" val="35494420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25962"/>
            <a:ext cx="10515600" cy="1325563"/>
          </a:xfrm>
        </p:spPr>
        <p:txBody>
          <a:bodyPr/>
          <a:lstStyle/>
          <a:p>
            <a:pPr algn="ctr"/>
            <a:r>
              <a:rPr lang="en-GB" b="1" dirty="0" smtClean="0"/>
              <a:t>SELF-CHECK QUIZ ANSWERS</a:t>
            </a:r>
            <a:endParaRPr lang="en-GB" b="1" dirty="0"/>
          </a:p>
        </p:txBody>
      </p:sp>
      <p:sp>
        <p:nvSpPr>
          <p:cNvPr id="3" name="Content Placeholder 2"/>
          <p:cNvSpPr>
            <a:spLocks noGrp="1"/>
          </p:cNvSpPr>
          <p:nvPr>
            <p:ph idx="1"/>
          </p:nvPr>
        </p:nvSpPr>
        <p:spPr>
          <a:xfrm>
            <a:off x="463171" y="2506662"/>
            <a:ext cx="11608067" cy="4351338"/>
          </a:xfrm>
        </p:spPr>
        <p:txBody>
          <a:bodyPr>
            <a:normAutofit fontScale="77500" lnSpcReduction="20000"/>
          </a:bodyPr>
          <a:lstStyle/>
          <a:p>
            <a:endParaRPr lang="en-GB" dirty="0"/>
          </a:p>
          <a:p>
            <a:pPr marL="514350" lvl="0" indent="-514350">
              <a:buFont typeface="+mj-lt"/>
              <a:buAutoNum type="arabicPeriod"/>
            </a:pPr>
            <a:r>
              <a:rPr lang="en-GB" dirty="0" smtClean="0"/>
              <a:t>What does RESTORE2 stand for? </a:t>
            </a:r>
            <a:r>
              <a:rPr lang="en-GB" b="1" i="1" dirty="0" smtClean="0"/>
              <a:t>See above.</a:t>
            </a:r>
            <a:endParaRPr lang="en-GB" dirty="0" smtClean="0"/>
          </a:p>
          <a:p>
            <a:pPr marL="514350" lvl="0" indent="-514350">
              <a:buAutoNum type="arabicPeriod" startAt="2"/>
            </a:pPr>
            <a:r>
              <a:rPr lang="en-GB" dirty="0" smtClean="0"/>
              <a:t>What </a:t>
            </a:r>
            <a:r>
              <a:rPr lang="en-GB" dirty="0"/>
              <a:t>is </a:t>
            </a:r>
            <a:r>
              <a:rPr lang="en-GB" dirty="0" smtClean="0"/>
              <a:t>RESTORE2 ?  </a:t>
            </a:r>
            <a:r>
              <a:rPr lang="en-GB" b="1" i="1" dirty="0"/>
              <a:t>RESTORE2TM is a physical deterioration and escalation package designed </a:t>
            </a:r>
            <a:r>
              <a:rPr lang="en-GB" b="1" i="1" dirty="0" smtClean="0"/>
              <a:t>specifically </a:t>
            </a:r>
            <a:r>
              <a:rPr lang="en-GB" b="1" i="1" dirty="0"/>
              <a:t>for residential and nursing homes. It can also be used in the domiciliary care sector</a:t>
            </a:r>
            <a:r>
              <a:rPr lang="en-GB" b="1" i="1" dirty="0" smtClean="0"/>
              <a:t>.</a:t>
            </a:r>
            <a:endParaRPr lang="en-GB" b="1" i="1" dirty="0"/>
          </a:p>
          <a:p>
            <a:pPr marL="0" lvl="0" indent="0">
              <a:buNone/>
            </a:pPr>
            <a:r>
              <a:rPr lang="en-GB" dirty="0" smtClean="0"/>
              <a:t>3.     Why </a:t>
            </a:r>
            <a:r>
              <a:rPr lang="en-GB" dirty="0"/>
              <a:t>is </a:t>
            </a:r>
            <a:r>
              <a:rPr lang="en-GB" dirty="0" smtClean="0"/>
              <a:t>early </a:t>
            </a:r>
            <a:r>
              <a:rPr lang="en-GB" dirty="0"/>
              <a:t>detection of deterioration important</a:t>
            </a:r>
            <a:r>
              <a:rPr lang="en-GB" dirty="0" smtClean="0"/>
              <a:t>? </a:t>
            </a:r>
            <a:r>
              <a:rPr lang="en-GB" b="1" i="1" dirty="0" smtClean="0"/>
              <a:t>Gets the Right Help at the Right Time.</a:t>
            </a:r>
            <a:endParaRPr lang="en-GB" b="1" i="1" dirty="0"/>
          </a:p>
          <a:p>
            <a:pPr marL="514350" lvl="0" indent="-514350">
              <a:buAutoNum type="arabicPeriod" startAt="4"/>
            </a:pPr>
            <a:r>
              <a:rPr lang="en-GB" dirty="0" smtClean="0"/>
              <a:t>Name </a:t>
            </a:r>
            <a:r>
              <a:rPr lang="en-GB" dirty="0"/>
              <a:t>2 benefits of </a:t>
            </a:r>
            <a:r>
              <a:rPr lang="en-GB" dirty="0" smtClean="0"/>
              <a:t>RESTORE2  </a:t>
            </a:r>
            <a:r>
              <a:rPr lang="en-GB" b="1" i="1" dirty="0" smtClean="0"/>
              <a:t>Keeps Residents SAFE, Avoids 999 Calls, Reduced Admissions</a:t>
            </a:r>
            <a:endParaRPr lang="en-GB" b="1" i="1" dirty="0"/>
          </a:p>
          <a:p>
            <a:pPr marL="514350" lvl="0" indent="-514350">
              <a:buAutoNum type="arabicPeriod" startAt="4"/>
            </a:pPr>
            <a:r>
              <a:rPr lang="en-GB" dirty="0" smtClean="0"/>
              <a:t>What </a:t>
            </a:r>
            <a:r>
              <a:rPr lang="en-GB" dirty="0"/>
              <a:t>does </a:t>
            </a:r>
            <a:r>
              <a:rPr lang="en-GB" dirty="0" smtClean="0"/>
              <a:t>NEWS2 </a:t>
            </a:r>
            <a:r>
              <a:rPr lang="en-GB" dirty="0"/>
              <a:t>stand for</a:t>
            </a:r>
            <a:r>
              <a:rPr lang="en-GB" dirty="0" smtClean="0"/>
              <a:t>? </a:t>
            </a:r>
            <a:r>
              <a:rPr lang="en-GB" b="1" i="1" dirty="0" smtClean="0"/>
              <a:t>National Early Warning Score</a:t>
            </a:r>
            <a:endParaRPr lang="en-GB" dirty="0"/>
          </a:p>
          <a:p>
            <a:pPr marL="0" lvl="0" indent="0">
              <a:buNone/>
            </a:pPr>
            <a:r>
              <a:rPr lang="en-GB" dirty="0" smtClean="0"/>
              <a:t>6.     What </a:t>
            </a:r>
            <a:r>
              <a:rPr lang="en-GB" dirty="0"/>
              <a:t>observations have different escalation trigger points </a:t>
            </a:r>
            <a:r>
              <a:rPr lang="en-GB" dirty="0" smtClean="0"/>
              <a:t>during this </a:t>
            </a:r>
            <a:r>
              <a:rPr lang="en-GB" dirty="0" err="1"/>
              <a:t>Covid</a:t>
            </a:r>
            <a:r>
              <a:rPr lang="en-GB" dirty="0"/>
              <a:t> </a:t>
            </a:r>
            <a:r>
              <a:rPr lang="en-GB" dirty="0" smtClean="0"/>
              <a:t>19 pandemic?</a:t>
            </a:r>
          </a:p>
          <a:p>
            <a:pPr marL="0" lvl="0" indent="0">
              <a:buNone/>
            </a:pPr>
            <a:r>
              <a:rPr lang="en-GB" dirty="0"/>
              <a:t> </a:t>
            </a:r>
            <a:r>
              <a:rPr lang="en-GB" dirty="0" smtClean="0"/>
              <a:t>     </a:t>
            </a:r>
            <a:r>
              <a:rPr lang="en-GB" b="1" i="1" dirty="0" smtClean="0"/>
              <a:t>Temperature, Respiratory Rate.  Silent Hypoxia (Low Oxygen Saturations) noted with </a:t>
            </a:r>
            <a:r>
              <a:rPr lang="en-GB" b="1" i="1" dirty="0" err="1" smtClean="0"/>
              <a:t>Covid</a:t>
            </a:r>
            <a:r>
              <a:rPr lang="en-GB" b="1" i="1" dirty="0" smtClean="0"/>
              <a:t> 19</a:t>
            </a:r>
            <a:endParaRPr lang="en-GB" dirty="0"/>
          </a:p>
          <a:p>
            <a:endParaRPr lang="en-GB"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838541" y="1280160"/>
            <a:ext cx="6263750" cy="942730"/>
          </a:xfrm>
          <a:prstGeom prst="rect">
            <a:avLst/>
          </a:prstGeom>
          <a:noFill/>
          <a:ln>
            <a:noFill/>
          </a:ln>
          <a:extLst/>
        </p:spPr>
      </p:pic>
    </p:spTree>
    <p:extLst>
      <p:ext uri="{BB962C8B-B14F-4D97-AF65-F5344CB8AC3E}">
        <p14:creationId xmlns:p14="http://schemas.microsoft.com/office/powerpoint/2010/main" val="15565630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Concluding Notes</a:t>
            </a:r>
            <a:br>
              <a:rPr lang="en-GB" dirty="0" smtClean="0"/>
            </a:br>
            <a:endParaRPr lang="en-GB" dirty="0"/>
          </a:p>
        </p:txBody>
      </p:sp>
      <p:sp>
        <p:nvSpPr>
          <p:cNvPr id="3" name="Content Placeholder 2"/>
          <p:cNvSpPr>
            <a:spLocks noGrp="1"/>
          </p:cNvSpPr>
          <p:nvPr>
            <p:ph idx="1"/>
          </p:nvPr>
        </p:nvSpPr>
        <p:spPr>
          <a:xfrm>
            <a:off x="547805" y="1937099"/>
            <a:ext cx="10972800" cy="4247866"/>
          </a:xfrm>
        </p:spPr>
        <p:txBody>
          <a:bodyPr>
            <a:normAutofit/>
          </a:bodyPr>
          <a:lstStyle/>
          <a:p>
            <a:r>
              <a:rPr lang="en-GB" dirty="0" smtClean="0"/>
              <a:t>We hope this training has enabled you to learn a little more about what RESTORE2 and RESTORE2 mini are</a:t>
            </a:r>
          </a:p>
          <a:p>
            <a:r>
              <a:rPr lang="en-GB" dirty="0" smtClean="0"/>
              <a:t>With training taking place in Somerset Residential and Nursing homes please expect to notice some changes to the information you receive from carers</a:t>
            </a:r>
          </a:p>
          <a:p>
            <a:r>
              <a:rPr lang="en-GB" dirty="0" smtClean="0"/>
              <a:t>Primary Care staff can complete online NEWS2 training </a:t>
            </a:r>
            <a:r>
              <a:rPr lang="en-GB" u="sng" dirty="0">
                <a:hlinkClick r:id="rId2"/>
              </a:rPr>
              <a:t>https://news.ocbmedia.com</a:t>
            </a:r>
            <a:r>
              <a:rPr lang="en-GB" u="sng" dirty="0" smtClean="0">
                <a:hlinkClick r:id="rId2"/>
              </a:rPr>
              <a:t>/</a:t>
            </a:r>
            <a:r>
              <a:rPr lang="en-GB" dirty="0" smtClean="0"/>
              <a:t>  (free to NHS emails)</a:t>
            </a:r>
          </a:p>
          <a:p>
            <a:r>
              <a:rPr lang="en-GB" dirty="0" smtClean="0"/>
              <a:t>Please support your local care staff with this change</a:t>
            </a:r>
          </a:p>
          <a:p>
            <a:r>
              <a:rPr lang="en-GB" dirty="0" smtClean="0"/>
              <a:t>If you have any questions please contact </a:t>
            </a:r>
            <a:r>
              <a:rPr lang="en-GB" dirty="0" smtClean="0">
                <a:hlinkClick r:id="rId3"/>
              </a:rPr>
              <a:t>patricia.hymas@nhs.net</a:t>
            </a:r>
            <a:endParaRPr lang="en-GB" dirty="0" smtClean="0"/>
          </a:p>
          <a:p>
            <a:pPr marL="0" indent="0">
              <a:buNone/>
            </a:pPr>
            <a:endParaRPr lang="en-GB" dirty="0"/>
          </a:p>
        </p:txBody>
      </p:sp>
    </p:spTree>
    <p:extLst>
      <p:ext uri="{BB962C8B-B14F-4D97-AF65-F5344CB8AC3E}">
        <p14:creationId xmlns:p14="http://schemas.microsoft.com/office/powerpoint/2010/main" val="2595073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4411"/>
            <a:ext cx="10972800" cy="1143000"/>
          </a:xfrm>
        </p:spPr>
        <p:txBody>
          <a:bodyPr/>
          <a:lstStyle/>
          <a:p>
            <a:r>
              <a:rPr lang="en-GB" dirty="0" smtClean="0"/>
              <a:t>REVIEW of CORE LEARNING OUTCOMES</a:t>
            </a:r>
            <a:endParaRPr lang="en-GB" dirty="0"/>
          </a:p>
        </p:txBody>
      </p:sp>
      <p:sp>
        <p:nvSpPr>
          <p:cNvPr id="3" name="Content Placeholder 2"/>
          <p:cNvSpPr>
            <a:spLocks noGrp="1"/>
          </p:cNvSpPr>
          <p:nvPr>
            <p:ph idx="1"/>
          </p:nvPr>
        </p:nvSpPr>
        <p:spPr>
          <a:xfrm>
            <a:off x="838200" y="1825625"/>
            <a:ext cx="10515600" cy="4713398"/>
          </a:xfrm>
        </p:spPr>
        <p:txBody>
          <a:bodyPr>
            <a:normAutofit fontScale="25000" lnSpcReduction="20000"/>
          </a:bodyPr>
          <a:lstStyle/>
          <a:p>
            <a:pPr marL="0" indent="0">
              <a:buNone/>
            </a:pPr>
            <a:endParaRPr lang="en-GB" sz="4000" dirty="0"/>
          </a:p>
          <a:p>
            <a:r>
              <a:rPr lang="en-GB" sz="9600" dirty="0" smtClean="0"/>
              <a:t>to know about Restore2 training in homes and the benefits to Primary Care</a:t>
            </a:r>
          </a:p>
          <a:p>
            <a:endParaRPr lang="en-GB" sz="9600" dirty="0"/>
          </a:p>
          <a:p>
            <a:r>
              <a:rPr lang="en-GB" sz="9600" dirty="0"/>
              <a:t>to </a:t>
            </a:r>
            <a:r>
              <a:rPr lang="en-GB" sz="9600" dirty="0" smtClean="0"/>
              <a:t>know about RESTORE2  and why it is, important</a:t>
            </a:r>
          </a:p>
          <a:p>
            <a:endParaRPr lang="en-GB" sz="9600" dirty="0" smtClean="0"/>
          </a:p>
          <a:p>
            <a:r>
              <a:rPr lang="en-GB" sz="9600" dirty="0" smtClean="0"/>
              <a:t>to understand what soft signs are and why they matter.</a:t>
            </a:r>
          </a:p>
          <a:p>
            <a:endParaRPr lang="en-GB" sz="9600" dirty="0"/>
          </a:p>
          <a:p>
            <a:r>
              <a:rPr lang="en-GB" sz="9600" dirty="0" smtClean="0"/>
              <a:t>To understand NEWS2* scores  </a:t>
            </a:r>
          </a:p>
          <a:p>
            <a:pPr marL="0" indent="0">
              <a:buNone/>
            </a:pPr>
            <a:r>
              <a:rPr lang="en-GB" sz="9600" i="1" dirty="0" smtClean="0"/>
              <a:t>*</a:t>
            </a:r>
            <a:r>
              <a:rPr lang="en-GB" sz="9600" i="1" dirty="0"/>
              <a:t>Used by Homes that </a:t>
            </a:r>
            <a:r>
              <a:rPr lang="en-GB" sz="9600" i="1" dirty="0" smtClean="0"/>
              <a:t>can undertake a full </a:t>
            </a:r>
            <a:r>
              <a:rPr lang="en-GB" sz="9600" i="1" dirty="0"/>
              <a:t>set of physical observations</a:t>
            </a:r>
          </a:p>
          <a:p>
            <a:pPr marL="0" indent="0">
              <a:buNone/>
            </a:pPr>
            <a:endParaRPr lang="en-GB" sz="9600" dirty="0"/>
          </a:p>
          <a:p>
            <a:r>
              <a:rPr lang="en-GB" sz="9600" dirty="0" smtClean="0"/>
              <a:t>to expect Carers to use a SBARD format when calling</a:t>
            </a:r>
          </a:p>
          <a:p>
            <a:endParaRPr lang="en-GB" sz="4500" dirty="0"/>
          </a:p>
          <a:p>
            <a:pPr marL="0" indent="0">
              <a:buNone/>
            </a:pPr>
            <a:endParaRPr lang="en-GB" sz="4500" dirty="0"/>
          </a:p>
          <a:p>
            <a:pPr marL="0" indent="0">
              <a:buNone/>
            </a:pPr>
            <a:r>
              <a:rPr lang="en-GB" dirty="0"/>
              <a:t> </a:t>
            </a:r>
          </a:p>
        </p:txBody>
      </p:sp>
    </p:spTree>
    <p:extLst>
      <p:ext uri="{BB962C8B-B14F-4D97-AF65-F5344CB8AC3E}">
        <p14:creationId xmlns:p14="http://schemas.microsoft.com/office/powerpoint/2010/main" val="2593601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xmlns="" id="{1E588D8F-B509-4059-93BE-F4BD1DD1B7F4}"/>
              </a:ext>
            </a:extLst>
          </p:cNvPr>
          <p:cNvGrpSpPr/>
          <p:nvPr/>
        </p:nvGrpSpPr>
        <p:grpSpPr>
          <a:xfrm>
            <a:off x="913957" y="1816506"/>
            <a:ext cx="4678769" cy="4658722"/>
            <a:chOff x="4389123" y="586853"/>
            <a:chExt cx="3973720" cy="5068166"/>
          </a:xfrm>
        </p:grpSpPr>
        <p:pic>
          <p:nvPicPr>
            <p:cNvPr id="8" name="Picture 7">
              <a:extLst>
                <a:ext uri="{FF2B5EF4-FFF2-40B4-BE49-F238E27FC236}">
                  <a16:creationId xmlns:a16="http://schemas.microsoft.com/office/drawing/2014/main" xmlns="" id="{8049A000-29BB-4F4C-B9BC-5DDA51792383}"/>
                </a:ext>
              </a:extLst>
            </p:cNvPr>
            <p:cNvPicPr>
              <a:picLocks noChangeAspect="1"/>
            </p:cNvPicPr>
            <p:nvPr/>
          </p:nvPicPr>
          <p:blipFill>
            <a:blip r:embed="rId2"/>
            <a:stretch>
              <a:fillRect/>
            </a:stretch>
          </p:blipFill>
          <p:spPr>
            <a:xfrm>
              <a:off x="4558937" y="586853"/>
              <a:ext cx="3756009" cy="4341223"/>
            </a:xfrm>
            <a:prstGeom prst="rect">
              <a:avLst/>
            </a:prstGeom>
          </p:spPr>
        </p:pic>
        <p:grpSp>
          <p:nvGrpSpPr>
            <p:cNvPr id="11" name="Group 10">
              <a:extLst>
                <a:ext uri="{FF2B5EF4-FFF2-40B4-BE49-F238E27FC236}">
                  <a16:creationId xmlns:a16="http://schemas.microsoft.com/office/drawing/2014/main" xmlns="" id="{45332E2C-D98F-4780-BA35-9B88565DC40D}"/>
                </a:ext>
              </a:extLst>
            </p:cNvPr>
            <p:cNvGrpSpPr/>
            <p:nvPr/>
          </p:nvGrpSpPr>
          <p:grpSpPr>
            <a:xfrm>
              <a:off x="4389123" y="4925560"/>
              <a:ext cx="3973720" cy="729459"/>
              <a:chOff x="4389123" y="4925560"/>
              <a:chExt cx="3973720" cy="729459"/>
            </a:xfrm>
          </p:grpSpPr>
          <p:pic>
            <p:nvPicPr>
              <p:cNvPr id="9" name="Picture 8">
                <a:extLst>
                  <a:ext uri="{FF2B5EF4-FFF2-40B4-BE49-F238E27FC236}">
                    <a16:creationId xmlns:a16="http://schemas.microsoft.com/office/drawing/2014/main" xmlns="" id="{4EFF4486-C0BE-43EB-9B3C-1685C87DFCBA}"/>
                  </a:ext>
                </a:extLst>
              </p:cNvPr>
              <p:cNvPicPr>
                <a:picLocks noChangeAspect="1"/>
              </p:cNvPicPr>
              <p:nvPr/>
            </p:nvPicPr>
            <p:blipFill>
              <a:blip r:embed="rId3"/>
              <a:stretch>
                <a:fillRect/>
              </a:stretch>
            </p:blipFill>
            <p:spPr>
              <a:xfrm>
                <a:off x="4511040" y="4925560"/>
                <a:ext cx="3851803" cy="729459"/>
              </a:xfrm>
              <a:prstGeom prst="rect">
                <a:avLst/>
              </a:prstGeom>
            </p:spPr>
          </p:pic>
          <p:sp>
            <p:nvSpPr>
              <p:cNvPr id="10" name="Rectangle 9">
                <a:extLst>
                  <a:ext uri="{FF2B5EF4-FFF2-40B4-BE49-F238E27FC236}">
                    <a16:creationId xmlns:a16="http://schemas.microsoft.com/office/drawing/2014/main" xmlns="" id="{DCF8BBC7-EA1D-4D2A-8441-101B261CEB85}"/>
                  </a:ext>
                </a:extLst>
              </p:cNvPr>
              <p:cNvSpPr/>
              <p:nvPr/>
            </p:nvSpPr>
            <p:spPr>
              <a:xfrm>
                <a:off x="4389123" y="4925560"/>
                <a:ext cx="209007" cy="729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4" name="Rectangle 13">
            <a:extLst>
              <a:ext uri="{FF2B5EF4-FFF2-40B4-BE49-F238E27FC236}">
                <a16:creationId xmlns:a16="http://schemas.microsoft.com/office/drawing/2014/main" xmlns="" id="{C1D5A511-4E10-41C2-8282-457A98211ECF}"/>
              </a:ext>
            </a:extLst>
          </p:cNvPr>
          <p:cNvSpPr/>
          <p:nvPr/>
        </p:nvSpPr>
        <p:spPr>
          <a:xfrm>
            <a:off x="6026332" y="2128839"/>
            <a:ext cx="6165668" cy="3785652"/>
          </a:xfrm>
          <a:prstGeom prst="rect">
            <a:avLst/>
          </a:prstGeom>
          <a:solidFill>
            <a:schemeClr val="bg1"/>
          </a:solidFill>
          <a:ln>
            <a:solidFill>
              <a:schemeClr val="accent1">
                <a:shade val="50000"/>
              </a:schemeClr>
            </a:solidFill>
          </a:ln>
        </p:spPr>
        <p:txBody>
          <a:bodyPr wrap="square">
            <a:spAutoFit/>
          </a:bodyPr>
          <a:lstStyle/>
          <a:p>
            <a:r>
              <a:rPr lang="en-GB" sz="600" b="1" dirty="0">
                <a:latin typeface="Calibri" panose="020F0502020204030204" pitchFamily="34" charset="0"/>
                <a:ea typeface="Calibri" panose="020F0502020204030204" pitchFamily="34" charset="0"/>
              </a:rPr>
              <a:t>Linking the Managing Deterioration Videos and RESTORE2</a:t>
            </a:r>
          </a:p>
          <a:p>
            <a:endParaRPr lang="en-GB" sz="600" b="1" dirty="0">
              <a:latin typeface="Calibri" panose="020F0502020204030204" pitchFamily="34" charset="0"/>
              <a:ea typeface="Calibri" panose="020F0502020204030204" pitchFamily="34" charset="0"/>
            </a:endParaRPr>
          </a:p>
          <a:p>
            <a:r>
              <a:rPr lang="en-GB" sz="600" b="1" dirty="0">
                <a:latin typeface="Calibri" panose="020F0502020204030204" pitchFamily="34" charset="0"/>
                <a:ea typeface="Calibri" panose="020F0502020204030204" pitchFamily="34" charset="0"/>
              </a:rPr>
              <a:t>Spotting serious illness and sepsis</a:t>
            </a:r>
            <a:endParaRPr lang="en-GB" sz="600" dirty="0">
              <a:latin typeface="Calibri" panose="020F0502020204030204" pitchFamily="34" charset="0"/>
              <a:ea typeface="Calibri" panose="020F0502020204030204" pitchFamily="34" charset="0"/>
            </a:endParaRPr>
          </a:p>
          <a:p>
            <a:r>
              <a:rPr lang="en-GB" sz="600" dirty="0">
                <a:latin typeface="Calibri" panose="020F0502020204030204" pitchFamily="34" charset="0"/>
                <a:ea typeface="Calibri" panose="020F0502020204030204" pitchFamily="34" charset="0"/>
              </a:rPr>
              <a:t>Some people are more at risk than others of becoming unwell very quickly and developing a serious illness such as sepsis. This is known as ‘deterioration’ and it is important that anyone who cares for individuals who are at risk of deterioration knows how to spot the signs, especially during the current COVID-19 outbreak.</a:t>
            </a:r>
          </a:p>
          <a:p>
            <a:endParaRPr lang="en-GB" sz="600" dirty="0">
              <a:latin typeface="Calibri" panose="020F0502020204030204" pitchFamily="34" charset="0"/>
              <a:ea typeface="Calibri" panose="020F0502020204030204" pitchFamily="34" charset="0"/>
            </a:endParaRPr>
          </a:p>
          <a:p>
            <a:r>
              <a:rPr lang="en-GB" sz="600" u="sng" dirty="0">
                <a:latin typeface="Calibri" panose="020F0502020204030204" pitchFamily="34" charset="0"/>
                <a:ea typeface="Calibri" panose="020F0502020204030204" pitchFamily="34" charset="0"/>
              </a:rPr>
              <a:t>Watch this film</a:t>
            </a:r>
          </a:p>
          <a:p>
            <a:pPr lvl="1"/>
            <a:r>
              <a:rPr lang="en-US" sz="600" u="sng" dirty="0">
                <a:solidFill>
                  <a:srgbClr val="0563C1"/>
                </a:solidFill>
                <a:latin typeface="Calibri" panose="020F0502020204030204" pitchFamily="34" charset="0"/>
                <a:ea typeface="Calibri" panose="020F0502020204030204" pitchFamily="34" charset="0"/>
                <a:hlinkClick r:id="rId4"/>
              </a:rPr>
              <a:t>Introduction to sepsis and serious illness</a:t>
            </a:r>
            <a:endParaRPr lang="en-GB" sz="600" dirty="0">
              <a:latin typeface="Calibri" panose="020F0502020204030204" pitchFamily="34" charset="0"/>
              <a:ea typeface="Calibri" panose="020F0502020204030204" pitchFamily="34" charset="0"/>
            </a:endParaRPr>
          </a:p>
          <a:p>
            <a:r>
              <a:rPr lang="en-GB" sz="600" dirty="0">
                <a:latin typeface="Calibri" panose="020F0502020204030204" pitchFamily="34" charset="0"/>
                <a:ea typeface="Calibri" panose="020F0502020204030204" pitchFamily="34" charset="0"/>
              </a:rPr>
              <a:t> </a:t>
            </a:r>
          </a:p>
          <a:p>
            <a:r>
              <a:rPr lang="en-GB" sz="600" b="1" dirty="0">
                <a:latin typeface="Calibri" panose="020F0502020204030204" pitchFamily="34" charset="0"/>
                <a:ea typeface="Calibri" panose="020F0502020204030204" pitchFamily="34" charset="0"/>
              </a:rPr>
              <a:t>Soft Signs and What’s Normal</a:t>
            </a:r>
            <a:endParaRPr lang="en-GB" sz="600" dirty="0">
              <a:latin typeface="Calibri" panose="020F0502020204030204" pitchFamily="34" charset="0"/>
              <a:ea typeface="Calibri" panose="020F0502020204030204" pitchFamily="34" charset="0"/>
            </a:endParaRPr>
          </a:p>
          <a:p>
            <a:r>
              <a:rPr lang="en-GB" sz="600" dirty="0">
                <a:latin typeface="Calibri" panose="020F0502020204030204" pitchFamily="34" charset="0"/>
                <a:ea typeface="Calibri" panose="020F0502020204030204" pitchFamily="34" charset="0"/>
              </a:rPr>
              <a:t>What to look out for when it is not appropriate to take measurements of a person’s vital signs. </a:t>
            </a:r>
          </a:p>
          <a:p>
            <a:r>
              <a:rPr lang="en-GB" sz="600" dirty="0">
                <a:latin typeface="Calibri" panose="020F0502020204030204" pitchFamily="34" charset="0"/>
                <a:ea typeface="Calibri" panose="020F0502020204030204" pitchFamily="34" charset="0"/>
              </a:rPr>
              <a:t>The </a:t>
            </a:r>
            <a:r>
              <a:rPr lang="en-GB" sz="600" u="sng" dirty="0">
                <a:solidFill>
                  <a:srgbClr val="0563C1"/>
                </a:solidFill>
                <a:latin typeface="Calibri" panose="020F0502020204030204" pitchFamily="34" charset="0"/>
                <a:ea typeface="Calibri" panose="020F0502020204030204" pitchFamily="34" charset="0"/>
                <a:hlinkClick r:id="rId5"/>
              </a:rPr>
              <a:t>RESTORE2 mini</a:t>
            </a:r>
            <a:r>
              <a:rPr lang="en-GB" sz="600" dirty="0">
                <a:latin typeface="Calibri" panose="020F0502020204030204" pitchFamily="34" charset="0"/>
                <a:ea typeface="Calibri" panose="020F0502020204030204" pitchFamily="34" charset="0"/>
              </a:rPr>
              <a:t> tool is helpful in these situations.</a:t>
            </a:r>
          </a:p>
          <a:p>
            <a:r>
              <a:rPr lang="en-GB" sz="600" dirty="0">
                <a:latin typeface="Calibri" panose="020F0502020204030204" pitchFamily="34" charset="0"/>
                <a:ea typeface="Calibri" panose="020F0502020204030204" pitchFamily="34" charset="0"/>
              </a:rPr>
              <a:t>A </a:t>
            </a:r>
            <a:r>
              <a:rPr lang="en-GB" sz="600" u="sng" dirty="0">
                <a:solidFill>
                  <a:srgbClr val="0563C1"/>
                </a:solidFill>
                <a:latin typeface="Calibri" panose="020F0502020204030204" pitchFamily="34" charset="0"/>
                <a:ea typeface="Calibri" panose="020F0502020204030204" pitchFamily="34" charset="0"/>
                <a:hlinkClick r:id="rId6"/>
              </a:rPr>
              <a:t>white paper</a:t>
            </a:r>
            <a:r>
              <a:rPr lang="en-GB" sz="600" dirty="0">
                <a:latin typeface="Calibri" panose="020F0502020204030204" pitchFamily="34" charset="0"/>
                <a:ea typeface="Calibri" panose="020F0502020204030204" pitchFamily="34" charset="0"/>
              </a:rPr>
              <a:t> from Geoff Cooper at Wessex AHSN looks at using soft signs to identify deterioration.</a:t>
            </a:r>
          </a:p>
          <a:p>
            <a:endParaRPr lang="en-GB" sz="600" u="sng" dirty="0">
              <a:latin typeface="Calibri" panose="020F0502020204030204" pitchFamily="34" charset="0"/>
              <a:ea typeface="Calibri" panose="020F0502020204030204" pitchFamily="34" charset="0"/>
            </a:endParaRPr>
          </a:p>
          <a:p>
            <a:r>
              <a:rPr lang="en-GB" sz="600" u="sng" dirty="0">
                <a:latin typeface="Calibri" panose="020F0502020204030204" pitchFamily="34" charset="0"/>
                <a:ea typeface="Calibri" panose="020F0502020204030204" pitchFamily="34" charset="0"/>
              </a:rPr>
              <a:t>Watch these films</a:t>
            </a:r>
            <a:endParaRPr lang="en-GB" sz="600" dirty="0">
              <a:latin typeface="Calibri" panose="020F0502020204030204" pitchFamily="34" charset="0"/>
              <a:ea typeface="Calibri" panose="020F0502020204030204" pitchFamily="34" charset="0"/>
            </a:endParaRPr>
          </a:p>
          <a:p>
            <a:pPr lvl="1"/>
            <a:r>
              <a:rPr lang="en-GB" sz="600" u="sng" dirty="0">
                <a:solidFill>
                  <a:srgbClr val="0563C1"/>
                </a:solidFill>
                <a:latin typeface="Calibri" panose="020F0502020204030204" pitchFamily="34" charset="0"/>
                <a:ea typeface="Calibri" panose="020F0502020204030204" pitchFamily="34" charset="0"/>
                <a:hlinkClick r:id="rId7"/>
              </a:rPr>
              <a:t>Preventing the spread of infection</a:t>
            </a:r>
            <a:endParaRPr lang="en-GB" sz="600" dirty="0">
              <a:latin typeface="Calibri" panose="020F0502020204030204" pitchFamily="34" charset="0"/>
              <a:ea typeface="Calibri" panose="020F0502020204030204" pitchFamily="34" charset="0"/>
            </a:endParaRPr>
          </a:p>
          <a:p>
            <a:pPr lvl="1"/>
            <a:r>
              <a:rPr lang="en-GB" sz="600" u="sng" dirty="0">
                <a:solidFill>
                  <a:srgbClr val="0563C1"/>
                </a:solidFill>
                <a:latin typeface="Calibri" panose="020F0502020204030204" pitchFamily="34" charset="0"/>
                <a:ea typeface="Calibri" panose="020F0502020204030204" pitchFamily="34" charset="0"/>
                <a:hlinkClick r:id="rId8"/>
              </a:rPr>
              <a:t>Soft signs of deterioration</a:t>
            </a:r>
            <a:endParaRPr lang="en-GB" sz="600" dirty="0">
              <a:latin typeface="Calibri" panose="020F0502020204030204" pitchFamily="34" charset="0"/>
              <a:ea typeface="Calibri" panose="020F0502020204030204" pitchFamily="34" charset="0"/>
            </a:endParaRPr>
          </a:p>
          <a:p>
            <a:pPr lvl="1"/>
            <a:r>
              <a:rPr lang="en-GB" sz="600" u="sng" dirty="0">
                <a:solidFill>
                  <a:srgbClr val="0563C1"/>
                </a:solidFill>
                <a:latin typeface="Calibri" panose="020F0502020204030204" pitchFamily="34" charset="0"/>
                <a:ea typeface="Calibri" panose="020F0502020204030204" pitchFamily="34" charset="0"/>
                <a:hlinkClick r:id="rId9"/>
              </a:rPr>
              <a:t>Recognising deterioration with a learning disability</a:t>
            </a:r>
            <a:endParaRPr lang="en-GB" sz="600" dirty="0">
              <a:latin typeface="Calibri" panose="020F0502020204030204" pitchFamily="34" charset="0"/>
              <a:ea typeface="Calibri" panose="020F0502020204030204" pitchFamily="34" charset="0"/>
            </a:endParaRPr>
          </a:p>
          <a:p>
            <a:r>
              <a:rPr lang="en-GB" sz="600" dirty="0">
                <a:latin typeface="Calibri" panose="020F0502020204030204" pitchFamily="34" charset="0"/>
                <a:ea typeface="Calibri" panose="020F0502020204030204" pitchFamily="34" charset="0"/>
              </a:rPr>
              <a:t> </a:t>
            </a:r>
          </a:p>
          <a:p>
            <a:r>
              <a:rPr lang="en-GB" sz="600" b="1" dirty="0">
                <a:latin typeface="Calibri" panose="020F0502020204030204" pitchFamily="34" charset="0"/>
                <a:ea typeface="Calibri" panose="020F0502020204030204" pitchFamily="34" charset="0"/>
              </a:rPr>
              <a:t>Take Observations</a:t>
            </a:r>
            <a:endParaRPr lang="en-GB" sz="600" dirty="0">
              <a:latin typeface="Calibri" panose="020F0502020204030204" pitchFamily="34" charset="0"/>
              <a:ea typeface="Calibri" panose="020F0502020204030204" pitchFamily="34" charset="0"/>
            </a:endParaRPr>
          </a:p>
          <a:p>
            <a:r>
              <a:rPr lang="en-GB" sz="600" dirty="0">
                <a:latin typeface="Calibri" panose="020F0502020204030204" pitchFamily="34" charset="0"/>
                <a:ea typeface="Calibri" panose="020F0502020204030204" pitchFamily="34" charset="0"/>
              </a:rPr>
              <a:t>The National Early Warning Score is used by GPs, ambulance services and acute hospital trusts. </a:t>
            </a:r>
          </a:p>
          <a:p>
            <a:r>
              <a:rPr lang="en-GB" sz="600" u="sng" dirty="0">
                <a:solidFill>
                  <a:srgbClr val="0563C1"/>
                </a:solidFill>
                <a:latin typeface="Calibri" panose="020F0502020204030204" pitchFamily="34" charset="0"/>
                <a:ea typeface="Calibri" panose="020F0502020204030204" pitchFamily="34" charset="0"/>
                <a:hlinkClick r:id="rId10"/>
              </a:rPr>
              <a:t>RESTORE2</a:t>
            </a:r>
            <a:r>
              <a:rPr lang="en-GB" sz="600" dirty="0">
                <a:latin typeface="Calibri" panose="020F0502020204030204" pitchFamily="34" charset="0"/>
                <a:ea typeface="Calibri" panose="020F0502020204030204" pitchFamily="34" charset="0"/>
              </a:rPr>
              <a:t> makes NEWS2 more accessible to care and nursing homes.</a:t>
            </a:r>
          </a:p>
          <a:p>
            <a:r>
              <a:rPr lang="en-GB" sz="600" dirty="0">
                <a:latin typeface="Calibri" panose="020F0502020204030204" pitchFamily="34" charset="0"/>
                <a:ea typeface="Calibri" panose="020F0502020204030204" pitchFamily="34" charset="0"/>
              </a:rPr>
              <a:t> </a:t>
            </a:r>
          </a:p>
          <a:p>
            <a:r>
              <a:rPr lang="en-GB" sz="600" u="sng" dirty="0">
                <a:latin typeface="Calibri" panose="020F0502020204030204" pitchFamily="34" charset="0"/>
                <a:ea typeface="Calibri" panose="020F0502020204030204" pitchFamily="34" charset="0"/>
              </a:rPr>
              <a:t>Watch these films</a:t>
            </a:r>
            <a:endParaRPr lang="en-GB" sz="600" dirty="0">
              <a:latin typeface="Calibri" panose="020F0502020204030204" pitchFamily="34" charset="0"/>
              <a:ea typeface="Calibri" panose="020F0502020204030204" pitchFamily="34" charset="0"/>
            </a:endParaRPr>
          </a:p>
          <a:p>
            <a:pPr lvl="1"/>
            <a:r>
              <a:rPr lang="en-GB" sz="600" u="sng" dirty="0">
                <a:solidFill>
                  <a:srgbClr val="0563C1"/>
                </a:solidFill>
                <a:latin typeface="Calibri" panose="020F0502020204030204" pitchFamily="34" charset="0"/>
                <a:ea typeface="Calibri" panose="020F0502020204030204" pitchFamily="34" charset="0"/>
                <a:hlinkClick r:id="rId11"/>
              </a:rPr>
              <a:t>NEWS: What is it?</a:t>
            </a:r>
            <a:endParaRPr lang="en-GB" sz="600" dirty="0">
              <a:latin typeface="Calibri" panose="020F0502020204030204" pitchFamily="34" charset="0"/>
              <a:ea typeface="Calibri" panose="020F0502020204030204" pitchFamily="34" charset="0"/>
            </a:endParaRPr>
          </a:p>
          <a:p>
            <a:pPr lvl="1"/>
            <a:r>
              <a:rPr lang="en-GB" sz="600" u="sng" dirty="0">
                <a:solidFill>
                  <a:srgbClr val="0563C1"/>
                </a:solidFill>
                <a:latin typeface="Calibri" panose="020F0502020204030204" pitchFamily="34" charset="0"/>
                <a:ea typeface="Calibri" panose="020F0502020204030204" pitchFamily="34" charset="0"/>
                <a:hlinkClick r:id="rId12"/>
              </a:rPr>
              <a:t>Measuring the respiratory rate</a:t>
            </a:r>
            <a:endParaRPr lang="en-GB" sz="600" dirty="0">
              <a:latin typeface="Calibri" panose="020F0502020204030204" pitchFamily="34" charset="0"/>
              <a:ea typeface="Calibri" panose="020F0502020204030204" pitchFamily="34" charset="0"/>
            </a:endParaRPr>
          </a:p>
          <a:p>
            <a:pPr lvl="1"/>
            <a:r>
              <a:rPr lang="en-GB" sz="600" u="sng" dirty="0">
                <a:solidFill>
                  <a:srgbClr val="0563C1"/>
                </a:solidFill>
                <a:latin typeface="Calibri" panose="020F0502020204030204" pitchFamily="34" charset="0"/>
                <a:ea typeface="Calibri" panose="020F0502020204030204" pitchFamily="34" charset="0"/>
                <a:hlinkClick r:id="rId13"/>
              </a:rPr>
              <a:t>Measuring oxygen saturation</a:t>
            </a:r>
            <a:endParaRPr lang="en-GB" sz="600" dirty="0">
              <a:latin typeface="Calibri" panose="020F0502020204030204" pitchFamily="34" charset="0"/>
              <a:ea typeface="Calibri" panose="020F0502020204030204" pitchFamily="34" charset="0"/>
            </a:endParaRPr>
          </a:p>
          <a:p>
            <a:pPr lvl="1"/>
            <a:r>
              <a:rPr lang="en-GB" sz="600" u="sng" dirty="0">
                <a:solidFill>
                  <a:srgbClr val="0563C1"/>
                </a:solidFill>
                <a:latin typeface="Calibri" panose="020F0502020204030204" pitchFamily="34" charset="0"/>
                <a:ea typeface="Calibri" panose="020F0502020204030204" pitchFamily="34" charset="0"/>
                <a:hlinkClick r:id="rId14"/>
              </a:rPr>
              <a:t>Measuring blood pressure</a:t>
            </a:r>
            <a:endParaRPr lang="en-GB" sz="600" dirty="0">
              <a:latin typeface="Calibri" panose="020F0502020204030204" pitchFamily="34" charset="0"/>
              <a:ea typeface="Calibri" panose="020F0502020204030204" pitchFamily="34" charset="0"/>
            </a:endParaRPr>
          </a:p>
          <a:p>
            <a:pPr lvl="1"/>
            <a:r>
              <a:rPr lang="en-GB" sz="600" u="sng" dirty="0">
                <a:solidFill>
                  <a:srgbClr val="0563C1"/>
                </a:solidFill>
                <a:latin typeface="Calibri" panose="020F0502020204030204" pitchFamily="34" charset="0"/>
                <a:ea typeface="Calibri" panose="020F0502020204030204" pitchFamily="34" charset="0"/>
                <a:hlinkClick r:id="rId15"/>
              </a:rPr>
              <a:t>Measuring the heart rate</a:t>
            </a:r>
            <a:endParaRPr lang="en-GB" sz="600" dirty="0">
              <a:latin typeface="Calibri" panose="020F0502020204030204" pitchFamily="34" charset="0"/>
              <a:ea typeface="Calibri" panose="020F0502020204030204" pitchFamily="34" charset="0"/>
            </a:endParaRPr>
          </a:p>
          <a:p>
            <a:pPr lvl="1"/>
            <a:r>
              <a:rPr lang="en-GB" sz="600" u="sng" dirty="0">
                <a:solidFill>
                  <a:srgbClr val="0563C1"/>
                </a:solidFill>
                <a:latin typeface="Calibri" panose="020F0502020204030204" pitchFamily="34" charset="0"/>
                <a:ea typeface="Calibri" panose="020F0502020204030204" pitchFamily="34" charset="0"/>
                <a:hlinkClick r:id="rId16"/>
              </a:rPr>
              <a:t>Measuring level of alertness</a:t>
            </a:r>
            <a:endParaRPr lang="en-GB" sz="600" dirty="0">
              <a:latin typeface="Calibri" panose="020F0502020204030204" pitchFamily="34" charset="0"/>
              <a:ea typeface="Calibri" panose="020F0502020204030204" pitchFamily="34" charset="0"/>
            </a:endParaRPr>
          </a:p>
          <a:p>
            <a:pPr lvl="1"/>
            <a:r>
              <a:rPr lang="en-GB" sz="600" u="sng" dirty="0">
                <a:solidFill>
                  <a:srgbClr val="0563C1"/>
                </a:solidFill>
                <a:latin typeface="Calibri" panose="020F0502020204030204" pitchFamily="34" charset="0"/>
                <a:ea typeface="Calibri" panose="020F0502020204030204" pitchFamily="34" charset="0"/>
                <a:hlinkClick r:id="rId17"/>
              </a:rPr>
              <a:t>How to measure temperature</a:t>
            </a:r>
            <a:endParaRPr lang="en-GB" sz="600" dirty="0">
              <a:latin typeface="Calibri" panose="020F0502020204030204" pitchFamily="34" charset="0"/>
              <a:ea typeface="Calibri" panose="020F0502020204030204" pitchFamily="34" charset="0"/>
            </a:endParaRPr>
          </a:p>
          <a:p>
            <a:pPr lvl="1"/>
            <a:r>
              <a:rPr lang="en-GB" sz="600" u="sng" dirty="0">
                <a:solidFill>
                  <a:srgbClr val="0563C1"/>
                </a:solidFill>
                <a:latin typeface="Calibri" panose="020F0502020204030204" pitchFamily="34" charset="0"/>
                <a:ea typeface="Calibri" panose="020F0502020204030204" pitchFamily="34" charset="0"/>
                <a:hlinkClick r:id="rId18"/>
              </a:rPr>
              <a:t>Calculating and recording a NEWS score</a:t>
            </a:r>
            <a:endParaRPr lang="en-GB" sz="600" dirty="0">
              <a:latin typeface="Calibri" panose="020F0502020204030204" pitchFamily="34" charset="0"/>
              <a:ea typeface="Calibri" panose="020F0502020204030204" pitchFamily="34" charset="0"/>
            </a:endParaRPr>
          </a:p>
          <a:p>
            <a:r>
              <a:rPr lang="en-GB" sz="600" dirty="0">
                <a:latin typeface="Calibri" panose="020F0502020204030204" pitchFamily="34" charset="0"/>
                <a:ea typeface="Calibri" panose="020F0502020204030204" pitchFamily="34" charset="0"/>
              </a:rPr>
              <a:t> </a:t>
            </a:r>
          </a:p>
          <a:p>
            <a:r>
              <a:rPr lang="en-GB" sz="600" b="1" dirty="0">
                <a:latin typeface="Calibri" panose="020F0502020204030204" pitchFamily="34" charset="0"/>
                <a:ea typeface="Calibri" panose="020F0502020204030204" pitchFamily="34" charset="0"/>
              </a:rPr>
              <a:t>Escalate and Communicate</a:t>
            </a:r>
          </a:p>
          <a:p>
            <a:r>
              <a:rPr lang="en-GB" sz="600" dirty="0">
                <a:latin typeface="Calibri" panose="020F0502020204030204" pitchFamily="34" charset="0"/>
                <a:ea typeface="Calibri" panose="020F0502020204030204" pitchFamily="34" charset="0"/>
              </a:rPr>
              <a:t>Effective communication is vital for safety critical messages between different healthcare staff</a:t>
            </a:r>
          </a:p>
          <a:p>
            <a:endParaRPr lang="en-GB" sz="600" dirty="0">
              <a:latin typeface="Calibri" panose="020F0502020204030204" pitchFamily="34" charset="0"/>
              <a:ea typeface="Calibri" panose="020F0502020204030204" pitchFamily="34" charset="0"/>
            </a:endParaRPr>
          </a:p>
          <a:p>
            <a:r>
              <a:rPr lang="en-GB" sz="600" u="sng" dirty="0">
                <a:latin typeface="Calibri" panose="020F0502020204030204" pitchFamily="34" charset="0"/>
                <a:ea typeface="Calibri" panose="020F0502020204030204" pitchFamily="34" charset="0"/>
              </a:rPr>
              <a:t>Watch these Films</a:t>
            </a:r>
          </a:p>
          <a:p>
            <a:pPr lvl="1"/>
            <a:r>
              <a:rPr lang="en-GB" sz="600" u="sng" dirty="0">
                <a:solidFill>
                  <a:srgbClr val="0563C1"/>
                </a:solidFill>
                <a:latin typeface="Calibri" panose="020F0502020204030204" pitchFamily="34" charset="0"/>
                <a:ea typeface="Calibri" panose="020F0502020204030204" pitchFamily="34" charset="0"/>
                <a:hlinkClick r:id="rId19"/>
              </a:rPr>
              <a:t>Structured communication and escalation</a:t>
            </a:r>
            <a:endParaRPr lang="en-GB" sz="600" dirty="0">
              <a:latin typeface="Calibri" panose="020F0502020204030204" pitchFamily="34" charset="0"/>
              <a:ea typeface="Calibri" panose="020F0502020204030204" pitchFamily="34" charset="0"/>
            </a:endParaRPr>
          </a:p>
          <a:p>
            <a:pPr lvl="1"/>
            <a:r>
              <a:rPr lang="en-GB" sz="600" u="sng" dirty="0">
                <a:solidFill>
                  <a:srgbClr val="0563C1"/>
                </a:solidFill>
                <a:latin typeface="Calibri" panose="020F0502020204030204" pitchFamily="34" charset="0"/>
                <a:ea typeface="Calibri" panose="020F0502020204030204" pitchFamily="34" charset="0"/>
                <a:hlinkClick r:id="rId20"/>
              </a:rPr>
              <a:t>Treatment escalation plans and resuscitation</a:t>
            </a:r>
            <a:endParaRPr lang="en-GB" sz="600" u="sng" dirty="0">
              <a:solidFill>
                <a:srgbClr val="0563C1"/>
              </a:solidFill>
              <a:latin typeface="Calibri" panose="020F0502020204030204" pitchFamily="34" charset="0"/>
              <a:ea typeface="Calibri" panose="020F0502020204030204" pitchFamily="34" charset="0"/>
            </a:endParaRPr>
          </a:p>
          <a:p>
            <a:pPr lvl="1"/>
            <a:endParaRPr lang="en-GB" sz="600" u="sng" dirty="0">
              <a:solidFill>
                <a:srgbClr val="0563C1"/>
              </a:solidFill>
              <a:latin typeface="Calibri" panose="020F0502020204030204" pitchFamily="34" charset="0"/>
              <a:ea typeface="Calibri" panose="020F0502020204030204" pitchFamily="34" charset="0"/>
            </a:endParaRPr>
          </a:p>
        </p:txBody>
      </p:sp>
      <p:sp>
        <p:nvSpPr>
          <p:cNvPr id="15" name="TextBox 14">
            <a:extLst>
              <a:ext uri="{FF2B5EF4-FFF2-40B4-BE49-F238E27FC236}">
                <a16:creationId xmlns:a16="http://schemas.microsoft.com/office/drawing/2014/main" xmlns="" id="{417EF852-9C6F-4D3A-BFBB-7D9BBEA8216E}"/>
              </a:ext>
            </a:extLst>
          </p:cNvPr>
          <p:cNvSpPr txBox="1"/>
          <p:nvPr/>
        </p:nvSpPr>
        <p:spPr>
          <a:xfrm>
            <a:off x="369455" y="0"/>
            <a:ext cx="11822545" cy="1231106"/>
          </a:xfrm>
          <a:prstGeom prst="rect">
            <a:avLst/>
          </a:prstGeom>
          <a:noFill/>
        </p:spPr>
        <p:txBody>
          <a:bodyPr wrap="square" rtlCol="0">
            <a:spAutoFit/>
          </a:bodyPr>
          <a:lstStyle/>
          <a:p>
            <a:endParaRPr lang="en-GB" sz="2800" dirty="0" smtClean="0"/>
          </a:p>
          <a:p>
            <a:r>
              <a:rPr lang="en-GB" sz="2800" dirty="0" smtClean="0"/>
              <a:t>REFERENCES AND RESOURCES  </a:t>
            </a:r>
            <a:endParaRPr lang="en-GB" u="sng" dirty="0"/>
          </a:p>
          <a:p>
            <a:pPr algn="ctr"/>
            <a:endParaRPr lang="en-GB" dirty="0"/>
          </a:p>
        </p:txBody>
      </p:sp>
      <p:sp>
        <p:nvSpPr>
          <p:cNvPr id="2" name="Slide Number Placeholder 1">
            <a:extLst>
              <a:ext uri="{FF2B5EF4-FFF2-40B4-BE49-F238E27FC236}">
                <a16:creationId xmlns:a16="http://schemas.microsoft.com/office/drawing/2014/main" xmlns="" id="{1A589271-D88C-4FE9-9FF8-C5368CA75452}"/>
              </a:ext>
            </a:extLst>
          </p:cNvPr>
          <p:cNvSpPr>
            <a:spLocks noGrp="1"/>
          </p:cNvSpPr>
          <p:nvPr>
            <p:ph type="sldNum" sz="quarter" idx="12"/>
          </p:nvPr>
        </p:nvSpPr>
        <p:spPr/>
        <p:txBody>
          <a:bodyPr/>
          <a:lstStyle/>
          <a:p>
            <a:fld id="{BC03EB51-2E59-4B18-BED2-D8B384E257A9}" type="slidenum">
              <a:rPr lang="en-GB" smtClean="0"/>
              <a:pPr/>
              <a:t>17</a:t>
            </a:fld>
            <a:endParaRPr lang="en-GB" dirty="0"/>
          </a:p>
        </p:txBody>
      </p:sp>
      <p:sp>
        <p:nvSpPr>
          <p:cNvPr id="7" name="Rectangle 6">
            <a:extLst>
              <a:ext uri="{FF2B5EF4-FFF2-40B4-BE49-F238E27FC236}">
                <a16:creationId xmlns:a16="http://schemas.microsoft.com/office/drawing/2014/main" xmlns="" id="{F6029051-DE3C-46F0-BDCE-238B12AA3192}"/>
              </a:ext>
            </a:extLst>
          </p:cNvPr>
          <p:cNvSpPr/>
          <p:nvPr/>
        </p:nvSpPr>
        <p:spPr>
          <a:xfrm>
            <a:off x="2939890" y="2128839"/>
            <a:ext cx="3074876" cy="38779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xmlns="" id="{C0623F2F-449B-43FC-9103-AE9ACD13266A}"/>
              </a:ext>
            </a:extLst>
          </p:cNvPr>
          <p:cNvSpPr txBox="1"/>
          <p:nvPr/>
        </p:nvSpPr>
        <p:spPr>
          <a:xfrm>
            <a:off x="7530076" y="3587242"/>
            <a:ext cx="365806" cy="369332"/>
          </a:xfrm>
          <a:prstGeom prst="rect">
            <a:avLst/>
          </a:prstGeom>
          <a:noFill/>
        </p:spPr>
        <p:txBody>
          <a:bodyPr wrap="none" rtlCol="0">
            <a:spAutoFit/>
          </a:bodyPr>
          <a:lstStyle/>
          <a:p>
            <a:r>
              <a:rPr lang="en-GB" dirty="0">
                <a:solidFill>
                  <a:srgbClr val="00B050"/>
                </a:solidFill>
                <a:sym typeface="Wingdings" panose="05000000000000000000" pitchFamily="2" charset="2"/>
              </a:rPr>
              <a:t></a:t>
            </a:r>
            <a:endParaRPr lang="en-GB" dirty="0">
              <a:solidFill>
                <a:srgbClr val="00B050"/>
              </a:solidFill>
            </a:endParaRPr>
          </a:p>
        </p:txBody>
      </p:sp>
      <p:sp>
        <p:nvSpPr>
          <p:cNvPr id="17" name="TextBox 16">
            <a:extLst>
              <a:ext uri="{FF2B5EF4-FFF2-40B4-BE49-F238E27FC236}">
                <a16:creationId xmlns:a16="http://schemas.microsoft.com/office/drawing/2014/main" xmlns="" id="{239F1F5D-9951-4158-AD0B-5CFC8B6E0B74}"/>
              </a:ext>
            </a:extLst>
          </p:cNvPr>
          <p:cNvSpPr txBox="1"/>
          <p:nvPr/>
        </p:nvSpPr>
        <p:spPr>
          <a:xfrm>
            <a:off x="8100488" y="3672371"/>
            <a:ext cx="365806" cy="369332"/>
          </a:xfrm>
          <a:prstGeom prst="rect">
            <a:avLst/>
          </a:prstGeom>
          <a:noFill/>
        </p:spPr>
        <p:txBody>
          <a:bodyPr wrap="none" rtlCol="0">
            <a:spAutoFit/>
          </a:bodyPr>
          <a:lstStyle/>
          <a:p>
            <a:r>
              <a:rPr lang="en-GB" dirty="0">
                <a:solidFill>
                  <a:srgbClr val="00B050"/>
                </a:solidFill>
                <a:sym typeface="Wingdings" panose="05000000000000000000" pitchFamily="2" charset="2"/>
              </a:rPr>
              <a:t></a:t>
            </a:r>
            <a:endParaRPr lang="en-GB" dirty="0">
              <a:solidFill>
                <a:srgbClr val="00B050"/>
              </a:solidFill>
            </a:endParaRPr>
          </a:p>
        </p:txBody>
      </p:sp>
      <p:sp>
        <p:nvSpPr>
          <p:cNvPr id="18" name="TextBox 17">
            <a:extLst>
              <a:ext uri="{FF2B5EF4-FFF2-40B4-BE49-F238E27FC236}">
                <a16:creationId xmlns:a16="http://schemas.microsoft.com/office/drawing/2014/main" xmlns="" id="{633EE2D3-7370-4042-8C57-2B84D4FD3FBE}"/>
              </a:ext>
            </a:extLst>
          </p:cNvPr>
          <p:cNvSpPr txBox="1"/>
          <p:nvPr/>
        </p:nvSpPr>
        <p:spPr>
          <a:xfrm>
            <a:off x="7852252" y="5500107"/>
            <a:ext cx="365806" cy="369332"/>
          </a:xfrm>
          <a:prstGeom prst="rect">
            <a:avLst/>
          </a:prstGeom>
          <a:noFill/>
        </p:spPr>
        <p:txBody>
          <a:bodyPr wrap="none" rtlCol="0">
            <a:spAutoFit/>
          </a:bodyPr>
          <a:lstStyle/>
          <a:p>
            <a:r>
              <a:rPr lang="en-GB" dirty="0">
                <a:solidFill>
                  <a:srgbClr val="00B050"/>
                </a:solidFill>
                <a:sym typeface="Wingdings" panose="05000000000000000000" pitchFamily="2" charset="2"/>
              </a:rPr>
              <a:t></a:t>
            </a:r>
            <a:endParaRPr lang="en-GB" dirty="0">
              <a:solidFill>
                <a:srgbClr val="00B050"/>
              </a:solidFill>
            </a:endParaRPr>
          </a:p>
        </p:txBody>
      </p:sp>
      <p:sp>
        <p:nvSpPr>
          <p:cNvPr id="19" name="TextBox 18">
            <a:extLst>
              <a:ext uri="{FF2B5EF4-FFF2-40B4-BE49-F238E27FC236}">
                <a16:creationId xmlns:a16="http://schemas.microsoft.com/office/drawing/2014/main" xmlns="" id="{608B8FE3-5E6D-445E-8C16-5560B6C6D8A1}"/>
              </a:ext>
            </a:extLst>
          </p:cNvPr>
          <p:cNvSpPr txBox="1"/>
          <p:nvPr/>
        </p:nvSpPr>
        <p:spPr>
          <a:xfrm>
            <a:off x="7917585" y="5612292"/>
            <a:ext cx="365806" cy="369332"/>
          </a:xfrm>
          <a:prstGeom prst="rect">
            <a:avLst/>
          </a:prstGeom>
          <a:noFill/>
        </p:spPr>
        <p:txBody>
          <a:bodyPr wrap="none" rtlCol="0">
            <a:spAutoFit/>
          </a:bodyPr>
          <a:lstStyle/>
          <a:p>
            <a:r>
              <a:rPr lang="en-GB" dirty="0">
                <a:solidFill>
                  <a:srgbClr val="00B050"/>
                </a:solidFill>
                <a:sym typeface="Wingdings" panose="05000000000000000000" pitchFamily="2" charset="2"/>
              </a:rPr>
              <a:t></a:t>
            </a:r>
            <a:endParaRPr lang="en-GB" dirty="0">
              <a:solidFill>
                <a:srgbClr val="00B050"/>
              </a:solidFill>
            </a:endParaRPr>
          </a:p>
        </p:txBody>
      </p:sp>
      <p:grpSp>
        <p:nvGrpSpPr>
          <p:cNvPr id="21" name="Group 20">
            <a:extLst>
              <a:ext uri="{FF2B5EF4-FFF2-40B4-BE49-F238E27FC236}">
                <a16:creationId xmlns:a16="http://schemas.microsoft.com/office/drawing/2014/main" xmlns="" id="{42C856A3-FC74-4D52-8B4E-5DDEABCC22FA}"/>
              </a:ext>
            </a:extLst>
          </p:cNvPr>
          <p:cNvGrpSpPr/>
          <p:nvPr/>
        </p:nvGrpSpPr>
        <p:grpSpPr>
          <a:xfrm>
            <a:off x="1911020" y="872198"/>
            <a:ext cx="8001037" cy="944308"/>
            <a:chOff x="387019" y="872198"/>
            <a:chExt cx="8001037" cy="944308"/>
          </a:xfrm>
        </p:grpSpPr>
        <p:sp>
          <p:nvSpPr>
            <p:cNvPr id="5" name="Rectangle 4">
              <a:extLst>
                <a:ext uri="{FF2B5EF4-FFF2-40B4-BE49-F238E27FC236}">
                  <a16:creationId xmlns:a16="http://schemas.microsoft.com/office/drawing/2014/main" xmlns="" id="{50F577DC-7FE1-4504-8A22-8C2089EDC85F}"/>
                </a:ext>
              </a:extLst>
            </p:cNvPr>
            <p:cNvSpPr/>
            <p:nvPr/>
          </p:nvSpPr>
          <p:spPr>
            <a:xfrm>
              <a:off x="387019" y="872198"/>
              <a:ext cx="8001037" cy="861774"/>
            </a:xfrm>
            <a:prstGeom prst="rect">
              <a:avLst/>
            </a:prstGeom>
          </p:spPr>
          <p:txBody>
            <a:bodyPr wrap="square">
              <a:spAutoFit/>
            </a:bodyPr>
            <a:lstStyle/>
            <a:p>
              <a:r>
                <a:rPr lang="en-US" sz="1000" dirty="0"/>
                <a:t>Wessex AHSN and West of England AHSN have collaborated with West Hampshire CCG (RESTORE2) and Health Education England to produce a series of free videos and e-learning materials to support staff working in care homes to care for residents who are at risk of deterioration.</a:t>
              </a:r>
            </a:p>
            <a:p>
              <a:endParaRPr lang="en-US" sz="1000" dirty="0"/>
            </a:p>
            <a:p>
              <a:r>
                <a:rPr lang="en-US" sz="1000" dirty="0"/>
                <a:t>The full set of 14 </a:t>
              </a:r>
              <a:r>
                <a:rPr lang="en-GB" sz="1000" dirty="0"/>
                <a:t>Managing Deterioration Videos can be accessed via:  </a:t>
              </a:r>
              <a:r>
                <a:rPr lang="en-GB" sz="1000" dirty="0">
                  <a:hlinkClick r:id="rId21"/>
                </a:rPr>
                <a:t>https://wessexahsn.org.uk/projects/358/care-home-training-resources</a:t>
              </a:r>
              <a:r>
                <a:rPr lang="en-GB" sz="1000" dirty="0"/>
                <a:t> and individual videos applicable to the use of RESTORE2mini are flagged below with a green tick (      ) and indicated on the relevant slides.  </a:t>
              </a:r>
            </a:p>
          </p:txBody>
        </p:sp>
        <p:sp>
          <p:nvSpPr>
            <p:cNvPr id="20" name="TextBox 19">
              <a:extLst>
                <a:ext uri="{FF2B5EF4-FFF2-40B4-BE49-F238E27FC236}">
                  <a16:creationId xmlns:a16="http://schemas.microsoft.com/office/drawing/2014/main" xmlns="" id="{6DB539D5-1735-4832-91FE-9E615E032B3B}"/>
                </a:ext>
              </a:extLst>
            </p:cNvPr>
            <p:cNvSpPr txBox="1"/>
            <p:nvPr/>
          </p:nvSpPr>
          <p:spPr>
            <a:xfrm>
              <a:off x="5156984" y="1447174"/>
              <a:ext cx="365806" cy="369332"/>
            </a:xfrm>
            <a:prstGeom prst="rect">
              <a:avLst/>
            </a:prstGeom>
            <a:noFill/>
          </p:spPr>
          <p:txBody>
            <a:bodyPr wrap="none" rtlCol="0">
              <a:spAutoFit/>
            </a:bodyPr>
            <a:lstStyle/>
            <a:p>
              <a:r>
                <a:rPr lang="en-GB" dirty="0">
                  <a:solidFill>
                    <a:srgbClr val="00B050"/>
                  </a:solidFill>
                  <a:sym typeface="Wingdings" panose="05000000000000000000" pitchFamily="2" charset="2"/>
                </a:rPr>
                <a:t></a:t>
              </a:r>
              <a:endParaRPr lang="en-GB" dirty="0">
                <a:solidFill>
                  <a:srgbClr val="00B050"/>
                </a:solidFill>
              </a:endParaRPr>
            </a:p>
          </p:txBody>
        </p:sp>
      </p:grpSp>
    </p:spTree>
    <p:extLst>
      <p:ext uri="{BB962C8B-B14F-4D97-AF65-F5344CB8AC3E}">
        <p14:creationId xmlns:p14="http://schemas.microsoft.com/office/powerpoint/2010/main" val="23096229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4411"/>
            <a:ext cx="10972800" cy="1143000"/>
          </a:xfrm>
        </p:spPr>
        <p:txBody>
          <a:bodyPr/>
          <a:lstStyle/>
          <a:p>
            <a:r>
              <a:rPr lang="en-GB" dirty="0" smtClean="0"/>
              <a:t>CORE LEARNING OUTCOMES</a:t>
            </a:r>
            <a:endParaRPr lang="en-GB" dirty="0"/>
          </a:p>
        </p:txBody>
      </p:sp>
      <p:sp>
        <p:nvSpPr>
          <p:cNvPr id="3" name="Content Placeholder 2"/>
          <p:cNvSpPr>
            <a:spLocks noGrp="1"/>
          </p:cNvSpPr>
          <p:nvPr>
            <p:ph idx="1"/>
          </p:nvPr>
        </p:nvSpPr>
        <p:spPr>
          <a:xfrm>
            <a:off x="846667" y="1817158"/>
            <a:ext cx="11286066" cy="4713398"/>
          </a:xfrm>
        </p:spPr>
        <p:txBody>
          <a:bodyPr>
            <a:normAutofit fontScale="25000" lnSpcReduction="20000"/>
          </a:bodyPr>
          <a:lstStyle/>
          <a:p>
            <a:pPr marL="0" indent="0">
              <a:buNone/>
            </a:pPr>
            <a:endParaRPr lang="en-GB" sz="4000" dirty="0"/>
          </a:p>
          <a:p>
            <a:r>
              <a:rPr lang="en-GB" sz="9600" dirty="0" smtClean="0"/>
              <a:t>Restore2 background and training in homes </a:t>
            </a:r>
          </a:p>
          <a:p>
            <a:endParaRPr lang="en-GB" sz="9600" dirty="0"/>
          </a:p>
          <a:p>
            <a:r>
              <a:rPr lang="en-GB" sz="9600" dirty="0" smtClean="0"/>
              <a:t>Recognise the benefits to Patients and Patient Safety</a:t>
            </a:r>
          </a:p>
          <a:p>
            <a:endParaRPr lang="en-GB" sz="9600" dirty="0"/>
          </a:p>
          <a:p>
            <a:r>
              <a:rPr lang="en-GB" sz="9600" dirty="0" smtClean="0"/>
              <a:t>Understand how RESTORE2  can improve communication with General Practice Teams</a:t>
            </a:r>
          </a:p>
          <a:p>
            <a:pPr marL="0" indent="0">
              <a:buNone/>
            </a:pPr>
            <a:endParaRPr lang="en-GB" sz="9600" dirty="0" smtClean="0"/>
          </a:p>
          <a:p>
            <a:r>
              <a:rPr lang="en-GB" sz="9600" dirty="0" smtClean="0"/>
              <a:t>to understand and respond when carers use RESTORE2 and describe:</a:t>
            </a:r>
          </a:p>
          <a:p>
            <a:pPr marL="0" indent="0">
              <a:buNone/>
            </a:pPr>
            <a:r>
              <a:rPr lang="en-GB" sz="9600" dirty="0"/>
              <a:t>	</a:t>
            </a:r>
            <a:endParaRPr lang="en-GB" sz="9600" dirty="0" smtClean="0"/>
          </a:p>
          <a:p>
            <a:pPr marL="0" indent="0">
              <a:buNone/>
            </a:pPr>
            <a:r>
              <a:rPr lang="en-GB" sz="9600" dirty="0"/>
              <a:t>	</a:t>
            </a:r>
            <a:r>
              <a:rPr lang="en-GB" sz="9600" dirty="0" smtClean="0"/>
              <a:t>soft signs 		NEWS2* scores              Use SBARD</a:t>
            </a:r>
          </a:p>
          <a:p>
            <a:pPr marL="0" indent="0">
              <a:buNone/>
            </a:pPr>
            <a:endParaRPr lang="en-GB" sz="9600" dirty="0"/>
          </a:p>
          <a:p>
            <a:pPr marL="0" indent="0">
              <a:buNone/>
            </a:pPr>
            <a:endParaRPr lang="en-GB" sz="4500" dirty="0"/>
          </a:p>
          <a:p>
            <a:pPr marL="0" indent="0">
              <a:buNone/>
            </a:pPr>
            <a:r>
              <a:rPr lang="en-GB" sz="8000" dirty="0"/>
              <a:t> </a:t>
            </a:r>
            <a:r>
              <a:rPr lang="en-GB" sz="8000" i="1" dirty="0" smtClean="0"/>
              <a:t>*Only used </a:t>
            </a:r>
            <a:r>
              <a:rPr lang="en-GB" sz="8000" i="1" dirty="0"/>
              <a:t>by Homes </a:t>
            </a:r>
            <a:r>
              <a:rPr lang="en-GB" sz="8000" i="1" dirty="0" smtClean="0"/>
              <a:t>with staff who have competencies in taking </a:t>
            </a:r>
            <a:r>
              <a:rPr lang="en-GB" sz="8000" i="1" dirty="0"/>
              <a:t>physical observations</a:t>
            </a:r>
          </a:p>
          <a:p>
            <a:pPr marL="0" indent="0">
              <a:buNone/>
            </a:pPr>
            <a:endParaRPr lang="en-GB" dirty="0"/>
          </a:p>
        </p:txBody>
      </p:sp>
    </p:spTree>
    <p:extLst>
      <p:ext uri="{BB962C8B-B14F-4D97-AF65-F5344CB8AC3E}">
        <p14:creationId xmlns:p14="http://schemas.microsoft.com/office/powerpoint/2010/main" val="992892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
            </a:r>
            <a:br>
              <a:rPr lang="en-GB" dirty="0"/>
            </a:br>
            <a:r>
              <a:rPr lang="en-GB" sz="4900" dirty="0" smtClean="0"/>
              <a:t>BACKGROUND</a:t>
            </a:r>
            <a:endParaRPr lang="en-GB" sz="4900" dirty="0"/>
          </a:p>
        </p:txBody>
      </p:sp>
      <p:sp>
        <p:nvSpPr>
          <p:cNvPr id="3" name="Content Placeholder 2"/>
          <p:cNvSpPr>
            <a:spLocks noGrp="1"/>
          </p:cNvSpPr>
          <p:nvPr>
            <p:ph idx="1"/>
          </p:nvPr>
        </p:nvSpPr>
        <p:spPr>
          <a:xfrm>
            <a:off x="838200" y="1825624"/>
            <a:ext cx="10515600" cy="4809091"/>
          </a:xfrm>
        </p:spPr>
        <p:txBody>
          <a:bodyPr>
            <a:normAutofit lnSpcReduction="10000"/>
          </a:bodyPr>
          <a:lstStyle/>
          <a:p>
            <a:r>
              <a:rPr lang="en-GB" dirty="0" smtClean="0"/>
              <a:t>RESTORE2 virtual training , introduced in May 2020 across Somerset, was due to the impact of COVID-19 pandemic within LD, residential and nursing homes across the UK</a:t>
            </a:r>
          </a:p>
          <a:p>
            <a:pPr marL="0" indent="0">
              <a:buNone/>
            </a:pPr>
            <a:endParaRPr lang="en-GB" dirty="0"/>
          </a:p>
          <a:p>
            <a:r>
              <a:rPr lang="en-GB" dirty="0" smtClean="0"/>
              <a:t>RESTORE2  and </a:t>
            </a:r>
            <a:r>
              <a:rPr lang="en-GB" i="1" dirty="0" smtClean="0"/>
              <a:t>RESTORE2Mini Training</a:t>
            </a:r>
            <a:r>
              <a:rPr lang="en-GB" dirty="0" smtClean="0"/>
              <a:t>, delivered since May 2020, improves outcomes for unwell residents by getting the</a:t>
            </a:r>
          </a:p>
          <a:p>
            <a:pPr marL="0" indent="0">
              <a:buNone/>
            </a:pPr>
            <a:r>
              <a:rPr lang="en-GB" dirty="0" smtClean="0"/>
              <a:t>              </a:t>
            </a:r>
            <a:r>
              <a:rPr lang="en-GB" b="1" dirty="0" smtClean="0"/>
              <a:t>RIGHT HELP at the RIGHT TIME  </a:t>
            </a:r>
          </a:p>
          <a:p>
            <a:pPr marL="0" indent="0">
              <a:buNone/>
            </a:pPr>
            <a:r>
              <a:rPr lang="en-GB" b="1" dirty="0" smtClean="0">
                <a:solidFill>
                  <a:srgbClr val="FF0000"/>
                </a:solidFill>
              </a:rPr>
              <a:t>      R</a:t>
            </a:r>
            <a:r>
              <a:rPr lang="en-GB" dirty="0" smtClean="0"/>
              <a:t>ecognise </a:t>
            </a:r>
            <a:r>
              <a:rPr lang="en-GB" b="1" dirty="0">
                <a:solidFill>
                  <a:srgbClr val="FF0000"/>
                </a:solidFill>
              </a:rPr>
              <a:t>E</a:t>
            </a:r>
            <a:r>
              <a:rPr lang="en-GB" dirty="0"/>
              <a:t>arly </a:t>
            </a:r>
            <a:r>
              <a:rPr lang="en-GB" b="1" dirty="0">
                <a:solidFill>
                  <a:srgbClr val="FF0000"/>
                </a:solidFill>
              </a:rPr>
              <a:t>S</a:t>
            </a:r>
            <a:r>
              <a:rPr lang="en-GB" dirty="0"/>
              <a:t>oft Signs, </a:t>
            </a:r>
            <a:r>
              <a:rPr lang="en-GB" b="1" dirty="0">
                <a:solidFill>
                  <a:srgbClr val="FF0000"/>
                </a:solidFill>
              </a:rPr>
              <a:t>T</a:t>
            </a:r>
            <a:r>
              <a:rPr lang="en-GB" dirty="0"/>
              <a:t>ake </a:t>
            </a:r>
            <a:r>
              <a:rPr lang="en-GB" b="1" dirty="0">
                <a:solidFill>
                  <a:srgbClr val="FF0000"/>
                </a:solidFill>
              </a:rPr>
              <a:t>O</a:t>
            </a:r>
            <a:r>
              <a:rPr lang="en-GB" dirty="0"/>
              <a:t>bservations, </a:t>
            </a:r>
            <a:r>
              <a:rPr lang="en-GB" b="1" dirty="0">
                <a:solidFill>
                  <a:srgbClr val="FF0000"/>
                </a:solidFill>
              </a:rPr>
              <a:t>R</a:t>
            </a:r>
            <a:r>
              <a:rPr lang="en-GB" dirty="0"/>
              <a:t>espond, </a:t>
            </a:r>
            <a:r>
              <a:rPr lang="en-GB" b="1" dirty="0">
                <a:solidFill>
                  <a:srgbClr val="FF0000"/>
                </a:solidFill>
              </a:rPr>
              <a:t>E</a:t>
            </a:r>
            <a:r>
              <a:rPr lang="en-GB" dirty="0"/>
              <a:t>scalate</a:t>
            </a:r>
          </a:p>
          <a:p>
            <a:pPr marL="0" indent="0">
              <a:buNone/>
            </a:pPr>
            <a:endParaRPr lang="en-GB" dirty="0"/>
          </a:p>
          <a:p>
            <a:r>
              <a:rPr lang="en-GB" dirty="0"/>
              <a:t>Carers </a:t>
            </a:r>
            <a:r>
              <a:rPr lang="en-GB" dirty="0" smtClean="0"/>
              <a:t>use RESTORE2 to </a:t>
            </a:r>
            <a:r>
              <a:rPr lang="en-GB" dirty="0"/>
              <a:t>recognising early deterioration of the unwell </a:t>
            </a:r>
            <a:r>
              <a:rPr lang="en-GB" dirty="0" smtClean="0"/>
              <a:t>resident, then communicate the facts using SBARD</a:t>
            </a:r>
            <a:endParaRPr lang="en-GB" dirty="0"/>
          </a:p>
          <a:p>
            <a:pPr marL="0" indent="0">
              <a:buNone/>
            </a:pPr>
            <a:endParaRPr lang="en-GB" sz="3600" dirty="0"/>
          </a:p>
          <a:p>
            <a:pPr marL="0" indent="0">
              <a:buNone/>
            </a:pPr>
            <a:endParaRPr lang="en-GB" b="1" dirty="0"/>
          </a:p>
        </p:txBody>
      </p:sp>
    </p:spTree>
    <p:extLst>
      <p:ext uri="{BB962C8B-B14F-4D97-AF65-F5344CB8AC3E}">
        <p14:creationId xmlns:p14="http://schemas.microsoft.com/office/powerpoint/2010/main" val="112929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Main Features of RESTORE2</a:t>
            </a:r>
            <a:endParaRPr lang="en-GB" dirty="0"/>
          </a:p>
        </p:txBody>
      </p:sp>
      <p:sp>
        <p:nvSpPr>
          <p:cNvPr id="3" name="Content Placeholder 2"/>
          <p:cNvSpPr>
            <a:spLocks noGrp="1"/>
          </p:cNvSpPr>
          <p:nvPr>
            <p:ph idx="1"/>
          </p:nvPr>
        </p:nvSpPr>
        <p:spPr>
          <a:xfrm>
            <a:off x="297713" y="1600201"/>
            <a:ext cx="11685180" cy="4821864"/>
          </a:xfrm>
        </p:spPr>
        <p:txBody>
          <a:bodyPr>
            <a:normAutofit/>
          </a:bodyPr>
          <a:lstStyle/>
          <a:p>
            <a:pPr marL="457200" lvl="1" indent="0">
              <a:buNone/>
            </a:pPr>
            <a:endParaRPr lang="en-GB" dirty="0" smtClean="0"/>
          </a:p>
          <a:p>
            <a:pPr lvl="1"/>
            <a:r>
              <a:rPr lang="en-GB" sz="2800" dirty="0" smtClean="0"/>
              <a:t>SOFT SIGNS:  Recognising soft signs that may indicate a patient is deteriorating</a:t>
            </a:r>
          </a:p>
          <a:p>
            <a:pPr marL="457200" lvl="1" indent="0">
              <a:buNone/>
            </a:pPr>
            <a:endParaRPr lang="en-GB" sz="2800" dirty="0"/>
          </a:p>
          <a:p>
            <a:pPr lvl="1"/>
            <a:r>
              <a:rPr lang="en-GB" sz="2800" dirty="0" smtClean="0"/>
              <a:t>NEWS2 SCORE: This is a score, based on physical observations, that informs clinical staff about the condition of the patient.  Only homes with staff competent in taking physical observations will provide a NEWS Score.</a:t>
            </a:r>
          </a:p>
          <a:p>
            <a:pPr marL="457200" lvl="1" indent="0">
              <a:buNone/>
            </a:pPr>
            <a:endParaRPr lang="en-GB" sz="2800" dirty="0" smtClean="0"/>
          </a:p>
          <a:p>
            <a:pPr lvl="1"/>
            <a:r>
              <a:rPr lang="en-GB" sz="2800" dirty="0" smtClean="0"/>
              <a:t>SBARD: The care staff will contact the GP practice if the patient is unwell, deteriorating or they need further help or advice</a:t>
            </a:r>
          </a:p>
          <a:p>
            <a:pPr marL="457200" lvl="1" indent="0">
              <a:buNone/>
            </a:pPr>
            <a:r>
              <a:rPr lang="en-GB" sz="2800" b="1" dirty="0" smtClean="0">
                <a:solidFill>
                  <a:srgbClr val="FF0000"/>
                </a:solidFill>
              </a:rPr>
              <a:t>   S</a:t>
            </a:r>
            <a:r>
              <a:rPr lang="en-GB" sz="2800" dirty="0" smtClean="0"/>
              <a:t>ITUATION, </a:t>
            </a:r>
            <a:r>
              <a:rPr lang="en-GB" sz="2800" b="1" dirty="0" smtClean="0">
                <a:solidFill>
                  <a:srgbClr val="FF0000"/>
                </a:solidFill>
              </a:rPr>
              <a:t>B</a:t>
            </a:r>
            <a:r>
              <a:rPr lang="en-GB" sz="2800" dirty="0" smtClean="0"/>
              <a:t>ACKBROUND, </a:t>
            </a:r>
            <a:r>
              <a:rPr lang="en-GB" sz="2800" b="1" dirty="0" smtClean="0">
                <a:solidFill>
                  <a:srgbClr val="FF0000"/>
                </a:solidFill>
              </a:rPr>
              <a:t>A</a:t>
            </a:r>
            <a:r>
              <a:rPr lang="en-GB" sz="2800" dirty="0" smtClean="0"/>
              <a:t>SSESSMENT, </a:t>
            </a:r>
            <a:r>
              <a:rPr lang="en-GB" sz="2800" b="1" dirty="0" smtClean="0">
                <a:solidFill>
                  <a:srgbClr val="FF0000"/>
                </a:solidFill>
              </a:rPr>
              <a:t>R</a:t>
            </a:r>
            <a:r>
              <a:rPr lang="en-GB" sz="2800" dirty="0" smtClean="0"/>
              <a:t>ECOMMENDATION, </a:t>
            </a:r>
            <a:r>
              <a:rPr lang="en-GB" sz="2800" b="1" dirty="0" smtClean="0">
                <a:solidFill>
                  <a:srgbClr val="FF0000"/>
                </a:solidFill>
              </a:rPr>
              <a:t>D</a:t>
            </a:r>
            <a:r>
              <a:rPr lang="en-GB" sz="2800" dirty="0" smtClean="0"/>
              <a:t>ECISION</a:t>
            </a:r>
            <a:endParaRPr lang="en-GB" sz="2800" dirty="0"/>
          </a:p>
        </p:txBody>
      </p:sp>
    </p:spTree>
    <p:extLst>
      <p:ext uri="{BB962C8B-B14F-4D97-AF65-F5344CB8AC3E}">
        <p14:creationId xmlns:p14="http://schemas.microsoft.com/office/powerpoint/2010/main" val="341669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3105" y="1243543"/>
            <a:ext cx="2659585" cy="4981766"/>
          </a:xfrm>
        </p:spPr>
        <p:txBody>
          <a:bodyPr>
            <a:noAutofit/>
          </a:bodyPr>
          <a:lstStyle/>
          <a:p>
            <a:pPr marL="0" indent="0">
              <a:buNone/>
            </a:pPr>
            <a:r>
              <a:rPr lang="en-GB" sz="2400" b="1" dirty="0" smtClean="0"/>
              <a:t>RESTORE2 </a:t>
            </a:r>
            <a:r>
              <a:rPr lang="en-GB" sz="2400" dirty="0"/>
              <a:t>combines </a:t>
            </a:r>
            <a:r>
              <a:rPr lang="en-GB" sz="2400" b="1" dirty="0"/>
              <a:t>soft signs </a:t>
            </a:r>
            <a:r>
              <a:rPr lang="en-GB" sz="2400" dirty="0"/>
              <a:t>with </a:t>
            </a:r>
            <a:r>
              <a:rPr lang="en-GB" sz="2400" b="1" dirty="0"/>
              <a:t>NEWS2</a:t>
            </a:r>
            <a:r>
              <a:rPr lang="en-GB" sz="2400" dirty="0"/>
              <a:t>, a clear escalation pathway designed around care homes and an </a:t>
            </a:r>
            <a:r>
              <a:rPr lang="en-GB" sz="2400" b="1" dirty="0"/>
              <a:t>SBARD </a:t>
            </a:r>
            <a:r>
              <a:rPr lang="en-GB" sz="2400" dirty="0"/>
              <a:t>communication tool and Action Tracker</a:t>
            </a:r>
          </a:p>
          <a:p>
            <a:pPr marL="0" indent="0">
              <a:buNone/>
            </a:pPr>
            <a:endParaRPr lang="en-GB" sz="1600" dirty="0" smtClean="0"/>
          </a:p>
          <a:p>
            <a:pPr marL="0" indent="0">
              <a:buNone/>
            </a:pPr>
            <a:r>
              <a:rPr lang="en-GB" sz="2400" b="1" dirty="0" smtClean="0"/>
              <a:t>RESTORE2</a:t>
            </a:r>
            <a:r>
              <a:rPr lang="en-GB" sz="2400" b="1" i="1" dirty="0" smtClean="0">
                <a:solidFill>
                  <a:srgbClr val="FF0000"/>
                </a:solidFill>
              </a:rPr>
              <a:t>Mini </a:t>
            </a:r>
            <a:r>
              <a:rPr lang="en-GB" sz="2400" dirty="0" smtClean="0"/>
              <a:t>combines </a:t>
            </a:r>
            <a:r>
              <a:rPr lang="en-GB" sz="2400" b="1" dirty="0"/>
              <a:t>soft </a:t>
            </a:r>
            <a:r>
              <a:rPr lang="en-GB" sz="2400" b="1" dirty="0" smtClean="0"/>
              <a:t>signs </a:t>
            </a:r>
            <a:r>
              <a:rPr lang="en-GB" sz="2400" dirty="0" smtClean="0"/>
              <a:t>and </a:t>
            </a:r>
            <a:r>
              <a:rPr lang="en-GB" sz="2400" b="1" dirty="0"/>
              <a:t>SBARD </a:t>
            </a:r>
            <a:endParaRPr lang="en-GB" sz="2400" dirty="0"/>
          </a:p>
          <a:p>
            <a:pPr marL="0" indent="0">
              <a:buNone/>
            </a:pPr>
            <a:endParaRPr lang="en-GB" sz="1600" dirty="0"/>
          </a:p>
          <a:p>
            <a:endParaRPr lang="en-GB" sz="1600" dirty="0"/>
          </a:p>
        </p:txBody>
      </p:sp>
      <p:graphicFrame>
        <p:nvGraphicFramePr>
          <p:cNvPr id="5" name="Diagram 4"/>
          <p:cNvGraphicFramePr/>
          <p:nvPr>
            <p:extLst/>
          </p:nvPr>
        </p:nvGraphicFramePr>
        <p:xfrm>
          <a:off x="3947498" y="977265"/>
          <a:ext cx="7208812" cy="4857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p:cNvSpPr>
            <a:spLocks noGrp="1"/>
          </p:cNvSpPr>
          <p:nvPr>
            <p:ph type="title"/>
          </p:nvPr>
        </p:nvSpPr>
        <p:spPr>
          <a:xfrm>
            <a:off x="1901685" y="174311"/>
            <a:ext cx="8229600" cy="1143000"/>
          </a:xfrm>
        </p:spPr>
        <p:txBody>
          <a:bodyPr/>
          <a:lstStyle/>
          <a:p>
            <a:r>
              <a:rPr lang="en-GB" dirty="0" smtClean="0"/>
              <a:t>RESTORE2 </a:t>
            </a:r>
            <a:r>
              <a:rPr lang="en-GB" sz="1800" dirty="0" smtClean="0"/>
              <a:t>the whole package</a:t>
            </a:r>
            <a:endParaRPr lang="en-GB" sz="1800" dirty="0"/>
          </a:p>
        </p:txBody>
      </p:sp>
      <p:pic>
        <p:nvPicPr>
          <p:cNvPr id="6147"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42783" t="45402" r="41535" b="7008"/>
          <a:stretch/>
        </p:blipFill>
        <p:spPr bwMode="auto">
          <a:xfrm>
            <a:off x="6587830" y="977265"/>
            <a:ext cx="1921791" cy="1236198"/>
          </a:xfrm>
          <a:prstGeom prst="roundRect">
            <a:avLst>
              <a:gd name="adj" fmla="val 4167"/>
            </a:avLst>
          </a:prstGeom>
          <a:solidFill>
            <a:srgbClr val="FFFFFF"/>
          </a:solidFill>
          <a:ln w="76200" cap="sq">
            <a:solidFill>
              <a:schemeClr val="tx1">
                <a:lumMod val="65000"/>
                <a:lumOff val="35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7" name="TextBox 6"/>
          <p:cNvSpPr txBox="1"/>
          <p:nvPr/>
        </p:nvSpPr>
        <p:spPr>
          <a:xfrm>
            <a:off x="6687179" y="1240158"/>
            <a:ext cx="1634491" cy="646331"/>
          </a:xfrm>
          <a:prstGeom prst="rect">
            <a:avLst/>
          </a:prstGeom>
          <a:noFill/>
        </p:spPr>
        <p:txBody>
          <a:bodyPr wrap="square" rtlCol="0">
            <a:spAutoFit/>
          </a:bodyPr>
          <a:lstStyle/>
          <a:p>
            <a:pPr algn="ctr"/>
            <a:r>
              <a:rPr lang="en-GB" dirty="0"/>
              <a:t>Recognise Soft Signs</a:t>
            </a:r>
          </a:p>
        </p:txBody>
      </p:sp>
      <p:pic>
        <p:nvPicPr>
          <p:cNvPr id="6148" name="Picture 4"/>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44552" t="22860" r="42796" b="38570"/>
          <a:stretch/>
        </p:blipFill>
        <p:spPr bwMode="auto">
          <a:xfrm>
            <a:off x="8535997" y="2383155"/>
            <a:ext cx="1910947" cy="1234800"/>
          </a:xfrm>
          <a:prstGeom prst="roundRect">
            <a:avLst>
              <a:gd name="adj" fmla="val 4167"/>
            </a:avLst>
          </a:prstGeom>
          <a:solidFill>
            <a:srgbClr val="FFFFFF"/>
          </a:solidFill>
          <a:ln w="76200">
            <a:solidFill>
              <a:schemeClr val="tx2"/>
            </a:solidFill>
            <a:miter lim="800000"/>
            <a:headEnd/>
            <a:tailEnd/>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11" name="TextBox 10"/>
          <p:cNvSpPr txBox="1"/>
          <p:nvPr/>
        </p:nvSpPr>
        <p:spPr>
          <a:xfrm>
            <a:off x="8674224" y="2677391"/>
            <a:ext cx="1634491" cy="646331"/>
          </a:xfrm>
          <a:prstGeom prst="rect">
            <a:avLst/>
          </a:prstGeom>
          <a:noFill/>
        </p:spPr>
        <p:txBody>
          <a:bodyPr wrap="square" rtlCol="0">
            <a:spAutoFit/>
          </a:bodyPr>
          <a:lstStyle/>
          <a:p>
            <a:pPr algn="ctr"/>
            <a:r>
              <a:rPr lang="en-GB" dirty="0"/>
              <a:t>Take Observations</a:t>
            </a:r>
          </a:p>
        </p:txBody>
      </p:sp>
      <p:pic>
        <p:nvPicPr>
          <p:cNvPr id="12" name="Picture 4"/>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44552" t="22860" r="42796" b="38570"/>
          <a:stretch/>
        </p:blipFill>
        <p:spPr bwMode="auto">
          <a:xfrm>
            <a:off x="7888297" y="4558665"/>
            <a:ext cx="1910947" cy="1234800"/>
          </a:xfrm>
          <a:prstGeom prst="roundRect">
            <a:avLst>
              <a:gd name="adj" fmla="val 4167"/>
            </a:avLst>
          </a:prstGeom>
          <a:solidFill>
            <a:srgbClr val="FFFFFF"/>
          </a:solidFill>
          <a:ln w="76200">
            <a:solidFill>
              <a:schemeClr val="tx2"/>
            </a:solidFill>
            <a:miter lim="800000"/>
            <a:headEnd/>
            <a:tailEnd/>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13" name="TextBox 12"/>
          <p:cNvSpPr txBox="1"/>
          <p:nvPr/>
        </p:nvSpPr>
        <p:spPr>
          <a:xfrm>
            <a:off x="8026524" y="4852901"/>
            <a:ext cx="1634491" cy="646331"/>
          </a:xfrm>
          <a:prstGeom prst="rect">
            <a:avLst/>
          </a:prstGeom>
          <a:noFill/>
        </p:spPr>
        <p:txBody>
          <a:bodyPr wrap="square" rtlCol="0">
            <a:spAutoFit/>
          </a:bodyPr>
          <a:lstStyle/>
          <a:p>
            <a:pPr algn="ctr"/>
            <a:r>
              <a:rPr lang="en-GB" dirty="0"/>
              <a:t>Calculate NEWS2</a:t>
            </a:r>
          </a:p>
        </p:txBody>
      </p:sp>
      <p:pic>
        <p:nvPicPr>
          <p:cNvPr id="6149" name="Picture 5"/>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42736" t="45287" r="41472" b="18591"/>
          <a:stretch/>
        </p:blipFill>
        <p:spPr bwMode="auto">
          <a:xfrm>
            <a:off x="5286393" y="4558663"/>
            <a:ext cx="1919587" cy="1234800"/>
          </a:xfrm>
          <a:prstGeom prst="roundRect">
            <a:avLst>
              <a:gd name="adj" fmla="val 4167"/>
            </a:avLst>
          </a:prstGeom>
          <a:solidFill>
            <a:srgbClr val="FFFFFF"/>
          </a:solidFill>
          <a:ln w="76200">
            <a:solidFill>
              <a:schemeClr val="accent5">
                <a:lumMod val="75000"/>
              </a:schemeClr>
            </a:solidFill>
            <a:miter lim="800000"/>
            <a:headEnd/>
            <a:tailEnd/>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15" name="TextBox 14"/>
          <p:cNvSpPr txBox="1"/>
          <p:nvPr/>
        </p:nvSpPr>
        <p:spPr>
          <a:xfrm>
            <a:off x="5428941" y="4845425"/>
            <a:ext cx="1634491" cy="646331"/>
          </a:xfrm>
          <a:prstGeom prst="rect">
            <a:avLst/>
          </a:prstGeom>
          <a:noFill/>
        </p:spPr>
        <p:txBody>
          <a:bodyPr wrap="square" rtlCol="0">
            <a:spAutoFit/>
          </a:bodyPr>
          <a:lstStyle/>
          <a:p>
            <a:pPr algn="ctr"/>
            <a:r>
              <a:rPr lang="en-GB" dirty="0"/>
              <a:t>Get the right help early</a:t>
            </a:r>
          </a:p>
        </p:txBody>
      </p:sp>
      <p:pic>
        <p:nvPicPr>
          <p:cNvPr id="6150" name="Picture 6"/>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42767" t="18250" r="43678" b="41827"/>
          <a:stretch/>
        </p:blipFill>
        <p:spPr bwMode="auto">
          <a:xfrm>
            <a:off x="4448676" y="2406264"/>
            <a:ext cx="1960531" cy="1224000"/>
          </a:xfrm>
          <a:prstGeom prst="roundRect">
            <a:avLst>
              <a:gd name="adj" fmla="val 4167"/>
            </a:avLst>
          </a:prstGeom>
          <a:solidFill>
            <a:srgbClr val="FFFFFF"/>
          </a:solidFill>
          <a:ln w="76200">
            <a:solidFill>
              <a:schemeClr val="accent5">
                <a:lumMod val="75000"/>
              </a:schemeClr>
            </a:solidFill>
            <a:miter lim="800000"/>
            <a:headEnd/>
            <a:tailEnd/>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17" name="TextBox 16"/>
          <p:cNvSpPr txBox="1"/>
          <p:nvPr/>
        </p:nvSpPr>
        <p:spPr>
          <a:xfrm>
            <a:off x="4611696" y="2677390"/>
            <a:ext cx="1634491" cy="646331"/>
          </a:xfrm>
          <a:prstGeom prst="rect">
            <a:avLst/>
          </a:prstGeom>
          <a:noFill/>
        </p:spPr>
        <p:txBody>
          <a:bodyPr wrap="square" rtlCol="0">
            <a:spAutoFit/>
          </a:bodyPr>
          <a:lstStyle/>
          <a:p>
            <a:pPr algn="ctr"/>
            <a:r>
              <a:rPr lang="en-GB" dirty="0"/>
              <a:t>Get your message across</a:t>
            </a:r>
          </a:p>
        </p:txBody>
      </p:sp>
      <p:pic>
        <p:nvPicPr>
          <p:cNvPr id="18"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409205" y="2430853"/>
            <a:ext cx="2265019" cy="1853610"/>
          </a:xfrm>
          <a:prstGeom prst="rect">
            <a:avLst/>
          </a:prstGeom>
          <a:noFill/>
          <a:ln>
            <a:noFill/>
          </a:ln>
          <a:effectLst/>
          <a:extLst>
            <a:ext uri="{909E8E84-426E-40DD-AFC4-6F175D3DCCD1}">
              <a14:hiddenFill xmlns:a14="http://schemas.microsoft.com/office/drawing/2010/main">
                <a:solidFill>
                  <a:srgbClr val="1F497D"/>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6417037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2687782" cy="1304347"/>
          </a:xfrm>
        </p:spPr>
        <p:txBody>
          <a:bodyPr/>
          <a:lstStyle/>
          <a:p>
            <a:r>
              <a:rPr lang="en-GB" dirty="0" smtClean="0"/>
              <a:t>Soft Signs</a:t>
            </a:r>
            <a:endParaRPr lang="en-GB"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327" t="19495" r="15077" b="14915"/>
          <a:stretch/>
        </p:blipFill>
        <p:spPr bwMode="auto">
          <a:xfrm>
            <a:off x="5435106" y="255784"/>
            <a:ext cx="5735783" cy="649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555625" y="1588656"/>
            <a:ext cx="4596907" cy="4351338"/>
          </a:xfrm>
        </p:spPr>
        <p:txBody>
          <a:bodyPr/>
          <a:lstStyle/>
          <a:p>
            <a:pPr marL="0" indent="0">
              <a:buNone/>
            </a:pPr>
            <a:r>
              <a:rPr lang="en-GB" dirty="0" smtClean="0">
                <a:solidFill>
                  <a:schemeClr val="accent1">
                    <a:lumMod val="75000"/>
                  </a:schemeClr>
                </a:solidFill>
              </a:rPr>
              <a:t>What are Soft Signs?</a:t>
            </a:r>
            <a:endParaRPr lang="en-GB" sz="2400" dirty="0">
              <a:solidFill>
                <a:schemeClr val="accent1">
                  <a:lumMod val="75000"/>
                </a:schemeClr>
              </a:solidFill>
            </a:endParaRPr>
          </a:p>
          <a:p>
            <a:pPr marL="0" indent="0">
              <a:buNone/>
            </a:pPr>
            <a:r>
              <a:rPr lang="en-GB" sz="2000" dirty="0" smtClean="0">
                <a:latin typeface="Arial Narrow" panose="020B0606020202030204" pitchFamily="34" charset="0"/>
              </a:rPr>
              <a:t>Soft Signs are the early indicators that someone might be becoming unwell.  You do not have to be a health professional to recognise these signs and as a carer you are ideally placed to recognise small changes in your resident.  Often family and friends will pick up on the subtle changes in a person’s behaviour, manner or appearance.</a:t>
            </a:r>
            <a:endParaRPr lang="en-GB" sz="2000" dirty="0">
              <a:latin typeface="Arial Narrow" panose="020B0606020202030204" pitchFamily="34" charset="0"/>
            </a:endParaRPr>
          </a:p>
        </p:txBody>
      </p:sp>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078" t="62231" r="10025" b="20851"/>
          <a:stretch/>
        </p:blipFill>
        <p:spPr bwMode="auto">
          <a:xfrm>
            <a:off x="761999" y="4885267"/>
            <a:ext cx="3606800" cy="965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71761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155326" cy="1325563"/>
          </a:xfrm>
        </p:spPr>
        <p:txBody>
          <a:bodyPr/>
          <a:lstStyle/>
          <a:p>
            <a:r>
              <a:rPr lang="en-GB" dirty="0" smtClean="0"/>
              <a:t>SOFT SIGNS - </a:t>
            </a:r>
            <a:r>
              <a:rPr lang="en-GB" sz="2400" dirty="0" smtClean="0"/>
              <a:t>changes to  </a:t>
            </a:r>
            <a:r>
              <a:rPr lang="en-GB" i="1" dirty="0" smtClean="0"/>
              <a:t>Mental, Physical, Behaviour</a:t>
            </a:r>
            <a:endParaRPr lang="en-GB" dirty="0"/>
          </a:p>
        </p:txBody>
      </p:sp>
      <p:sp>
        <p:nvSpPr>
          <p:cNvPr id="3" name="Content Placeholder 2"/>
          <p:cNvSpPr>
            <a:spLocks noGrp="1"/>
          </p:cNvSpPr>
          <p:nvPr>
            <p:ph idx="1"/>
          </p:nvPr>
        </p:nvSpPr>
        <p:spPr/>
        <p:txBody>
          <a:bodyPr/>
          <a:lstStyle/>
          <a:p>
            <a:r>
              <a:rPr lang="en-GB" dirty="0" smtClean="0"/>
              <a:t>How many times do you receive calls saying:</a:t>
            </a:r>
          </a:p>
          <a:p>
            <a:r>
              <a:rPr lang="en-GB" dirty="0" smtClean="0"/>
              <a:t>Mr A is unwell and needs to see a doctor</a:t>
            </a:r>
          </a:p>
          <a:p>
            <a:r>
              <a:rPr lang="en-GB" dirty="0" smtClean="0"/>
              <a:t>Mrs B is poorly….not herself</a:t>
            </a:r>
          </a:p>
          <a:p>
            <a:endParaRPr lang="en-GB" dirty="0"/>
          </a:p>
          <a:p>
            <a:r>
              <a:rPr lang="en-GB" dirty="0" smtClean="0"/>
              <a:t>SOFT SIGNS may be communicated by saying:</a:t>
            </a:r>
          </a:p>
          <a:p>
            <a:r>
              <a:rPr lang="en-GB" dirty="0" smtClean="0"/>
              <a:t>Mr A has new confusion, a temperature and is breathless</a:t>
            </a:r>
          </a:p>
          <a:p>
            <a:r>
              <a:rPr lang="en-GB" dirty="0" smtClean="0"/>
              <a:t>Mrs B is not able to mobilise independently today, shows poor appetite and, where normally very active, has stayed in bed.</a:t>
            </a:r>
          </a:p>
          <a:p>
            <a:pPr marL="0" indent="0">
              <a:buNone/>
            </a:pPr>
            <a:endParaRPr lang="en-GB" dirty="0"/>
          </a:p>
        </p:txBody>
      </p:sp>
    </p:spTree>
    <p:extLst>
      <p:ext uri="{BB962C8B-B14F-4D97-AF65-F5344CB8AC3E}">
        <p14:creationId xmlns:p14="http://schemas.microsoft.com/office/powerpoint/2010/main" val="24371251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1800" dirty="0">
                <a:solidFill>
                  <a:schemeClr val="tx2"/>
                </a:solidFill>
              </a:rPr>
              <a:t> </a:t>
            </a:r>
            <a:r>
              <a:rPr lang="en-GB" sz="1800" dirty="0" smtClean="0">
                <a:solidFill>
                  <a:schemeClr val="tx2"/>
                </a:solidFill>
              </a:rPr>
              <a:t>                        </a:t>
            </a:r>
            <a:r>
              <a:rPr lang="en-GB" sz="3600" dirty="0" smtClean="0">
                <a:solidFill>
                  <a:schemeClr val="tx2"/>
                </a:solidFill>
              </a:rPr>
              <a:t>Physical </a:t>
            </a:r>
            <a:r>
              <a:rPr lang="en-GB" sz="3600" dirty="0">
                <a:solidFill>
                  <a:schemeClr val="tx2"/>
                </a:solidFill>
              </a:rPr>
              <a:t>Observations</a:t>
            </a: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559" t="52447" r="87387" b="39257"/>
          <a:stretch/>
        </p:blipFill>
        <p:spPr bwMode="auto">
          <a:xfrm>
            <a:off x="3227879" y="2853077"/>
            <a:ext cx="1332000" cy="8519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559" t="35920" r="87387" b="54057"/>
          <a:stretch/>
        </p:blipFill>
        <p:spPr bwMode="auto">
          <a:xfrm>
            <a:off x="1766815" y="2853079"/>
            <a:ext cx="1332000" cy="10292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8584" t="13659" r="87347" b="70973"/>
          <a:stretch/>
        </p:blipFill>
        <p:spPr bwMode="auto">
          <a:xfrm>
            <a:off x="4680359" y="2860131"/>
            <a:ext cx="1332000" cy="15723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8584" t="84567" r="87347" b="5098"/>
          <a:stretch/>
        </p:blipFill>
        <p:spPr bwMode="auto">
          <a:xfrm>
            <a:off x="9071665" y="2873802"/>
            <a:ext cx="1332000" cy="1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8584" t="45523" r="87347" b="43842"/>
          <a:stretch/>
        </p:blipFill>
        <p:spPr bwMode="auto">
          <a:xfrm>
            <a:off x="6153138" y="2873802"/>
            <a:ext cx="1332000" cy="1088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8584" t="72279" r="87347" b="17434"/>
          <a:stretch/>
        </p:blipFill>
        <p:spPr bwMode="auto">
          <a:xfrm>
            <a:off x="7619152" y="2873802"/>
            <a:ext cx="1332000" cy="105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2043579" y="1362381"/>
            <a:ext cx="8580458" cy="1200329"/>
          </a:xfrm>
          <a:prstGeom prst="rect">
            <a:avLst/>
          </a:prstGeom>
        </p:spPr>
        <p:txBody>
          <a:bodyPr wrap="square">
            <a:spAutoFit/>
          </a:bodyPr>
          <a:lstStyle/>
          <a:p>
            <a:r>
              <a:rPr lang="en-GB" dirty="0" smtClean="0"/>
              <a:t>   Validated </a:t>
            </a:r>
            <a:r>
              <a:rPr lang="en-GB" dirty="0"/>
              <a:t>tool widely used in acute care comprising six biological measurements:</a:t>
            </a:r>
          </a:p>
          <a:p>
            <a:pPr marL="1073150" indent="-357188">
              <a:buFont typeface="Arial" panose="020B0604020202020204" pitchFamily="34" charset="0"/>
              <a:buChar char="•"/>
            </a:pPr>
            <a:r>
              <a:rPr lang="en-GB" dirty="0"/>
              <a:t>Respiration Rate</a:t>
            </a:r>
          </a:p>
          <a:p>
            <a:pPr marL="1073150" indent="-357188">
              <a:buFont typeface="Arial" panose="020B0604020202020204" pitchFamily="34" charset="0"/>
              <a:buChar char="•"/>
            </a:pPr>
            <a:r>
              <a:rPr lang="en-GB" dirty="0"/>
              <a:t>Oxygen Saturations</a:t>
            </a:r>
          </a:p>
          <a:p>
            <a:pPr marL="1073150" indent="-357188">
              <a:buFont typeface="Arial" panose="020B0604020202020204" pitchFamily="34" charset="0"/>
              <a:buChar char="•"/>
            </a:pPr>
            <a:r>
              <a:rPr lang="en-GB" dirty="0"/>
              <a:t>Temperature</a:t>
            </a:r>
          </a:p>
        </p:txBody>
      </p:sp>
      <p:sp>
        <p:nvSpPr>
          <p:cNvPr id="19" name="Rectangle 18"/>
          <p:cNvSpPr/>
          <p:nvPr/>
        </p:nvSpPr>
        <p:spPr>
          <a:xfrm>
            <a:off x="5001104" y="1655448"/>
            <a:ext cx="5441561" cy="923330"/>
          </a:xfrm>
          <a:prstGeom prst="rect">
            <a:avLst/>
          </a:prstGeom>
        </p:spPr>
        <p:txBody>
          <a:bodyPr wrap="square">
            <a:spAutoFit/>
          </a:bodyPr>
          <a:lstStyle/>
          <a:p>
            <a:pPr marL="1073150" indent="-357188">
              <a:buFont typeface="Arial" panose="020B0604020202020204" pitchFamily="34" charset="0"/>
              <a:buChar char="•"/>
            </a:pPr>
            <a:r>
              <a:rPr lang="en-GB" dirty="0"/>
              <a:t>Systolic Blood Pressure</a:t>
            </a:r>
          </a:p>
          <a:p>
            <a:pPr marL="1073150" indent="-357188">
              <a:buFont typeface="Arial" panose="020B0604020202020204" pitchFamily="34" charset="0"/>
              <a:buChar char="•"/>
            </a:pPr>
            <a:r>
              <a:rPr lang="en-GB" dirty="0"/>
              <a:t>Heart Rate</a:t>
            </a:r>
          </a:p>
          <a:p>
            <a:pPr marL="1073150" indent="-357188">
              <a:buFont typeface="Arial" panose="020B0604020202020204" pitchFamily="34" charset="0"/>
              <a:buChar char="•"/>
            </a:pPr>
            <a:r>
              <a:rPr lang="en-GB" dirty="0"/>
              <a:t>Level of Consciousness (defined by ACVPU)</a:t>
            </a:r>
          </a:p>
        </p:txBody>
      </p:sp>
      <p:pic>
        <p:nvPicPr>
          <p:cNvPr id="20" name="Picture 2"/>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l="25487" t="56539" r="26845" b="21246"/>
          <a:stretch/>
        </p:blipFill>
        <p:spPr bwMode="auto">
          <a:xfrm>
            <a:off x="5773478" y="5183901"/>
            <a:ext cx="5635257" cy="1477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p:cNvSpPr txBox="1"/>
          <p:nvPr/>
        </p:nvSpPr>
        <p:spPr>
          <a:xfrm>
            <a:off x="1137683" y="4549676"/>
            <a:ext cx="4529470" cy="2308324"/>
          </a:xfrm>
          <a:prstGeom prst="rect">
            <a:avLst/>
          </a:prstGeom>
          <a:noFill/>
        </p:spPr>
        <p:txBody>
          <a:bodyPr wrap="square" rtlCol="0">
            <a:spAutoFit/>
          </a:bodyPr>
          <a:lstStyle/>
          <a:p>
            <a:r>
              <a:rPr lang="en-GB" dirty="0" smtClean="0"/>
              <a:t>The ACVPU Scale</a:t>
            </a:r>
          </a:p>
          <a:p>
            <a:endParaRPr lang="en-GB" dirty="0"/>
          </a:p>
          <a:p>
            <a:r>
              <a:rPr lang="en-GB" dirty="0" smtClean="0"/>
              <a:t>Level of alertness is measured using ACVPU: Alert,</a:t>
            </a:r>
          </a:p>
          <a:p>
            <a:r>
              <a:rPr lang="en-GB" dirty="0" smtClean="0"/>
              <a:t>Newly Confused</a:t>
            </a:r>
          </a:p>
          <a:p>
            <a:r>
              <a:rPr lang="en-GB" dirty="0" smtClean="0"/>
              <a:t>responsive only to Voice</a:t>
            </a:r>
          </a:p>
          <a:p>
            <a:r>
              <a:rPr lang="en-GB" dirty="0" smtClean="0"/>
              <a:t>responsive only to Pain</a:t>
            </a:r>
          </a:p>
          <a:p>
            <a:r>
              <a:rPr lang="en-GB" dirty="0" smtClean="0"/>
              <a:t>Unresponsive </a:t>
            </a:r>
            <a:endParaRPr lang="en-GB" dirty="0"/>
          </a:p>
        </p:txBody>
      </p:sp>
    </p:spTree>
    <p:extLst>
      <p:ext uri="{BB962C8B-B14F-4D97-AF65-F5344CB8AC3E}">
        <p14:creationId xmlns:p14="http://schemas.microsoft.com/office/powerpoint/2010/main" val="26683138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70392"/>
            <a:ext cx="2218267" cy="1325563"/>
          </a:xfrm>
        </p:spPr>
        <p:txBody>
          <a:bodyPr/>
          <a:lstStyle/>
          <a:p>
            <a:r>
              <a:rPr lang="en-GB" dirty="0" smtClean="0"/>
              <a:t>NEWS2</a:t>
            </a:r>
            <a:endParaRPr lang="en-GB" dirty="0"/>
          </a:p>
        </p:txBody>
      </p:sp>
      <p:pic>
        <p:nvPicPr>
          <p:cNvPr id="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9716" t="29640" r="21182" b="34929"/>
          <a:stretch/>
        </p:blipFill>
        <p:spPr bwMode="auto">
          <a:xfrm>
            <a:off x="2029661" y="93132"/>
            <a:ext cx="10026872" cy="3381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9578" t="52965" r="23902" b="30336"/>
          <a:stretch/>
        </p:blipFill>
        <p:spPr bwMode="auto">
          <a:xfrm>
            <a:off x="286210" y="3332578"/>
            <a:ext cx="11787602" cy="1958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66531" y="4506686"/>
            <a:ext cx="11243387" cy="1569660"/>
          </a:xfrm>
          <a:prstGeom prst="rect">
            <a:avLst/>
          </a:prstGeom>
          <a:noFill/>
        </p:spPr>
        <p:txBody>
          <a:bodyPr wrap="square" rtlCol="0">
            <a:spAutoFit/>
          </a:bodyPr>
          <a:lstStyle/>
          <a:p>
            <a:endParaRPr lang="en-GB" sz="2400" dirty="0" smtClean="0"/>
          </a:p>
          <a:p>
            <a:r>
              <a:rPr lang="en-GB" sz="2400" dirty="0" smtClean="0"/>
              <a:t>In NEWS2, each vital sign is given a score based on the measurement.  The score ranges between zero and increases based on the observations.  If someone is on  oxygen therapy they score 2, so this would be their baseline.  A score of ≥3 needs review</a:t>
            </a:r>
            <a:endParaRPr lang="en-GB" sz="2400" dirty="0"/>
          </a:p>
        </p:txBody>
      </p:sp>
    </p:spTree>
    <p:extLst>
      <p:ext uri="{BB962C8B-B14F-4D97-AF65-F5344CB8AC3E}">
        <p14:creationId xmlns:p14="http://schemas.microsoft.com/office/powerpoint/2010/main" val="42281866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5770</TotalTime>
  <Words>1402</Words>
  <Application>Microsoft Office PowerPoint</Application>
  <PresentationFormat>Custom</PresentationFormat>
  <Paragraphs>204</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A Patient Safety Initiative co-produced by  West Hampshire CCG &amp; Wessex Patient Safety Collaborative</vt:lpstr>
      <vt:lpstr>CORE LEARNING OUTCOMES</vt:lpstr>
      <vt:lpstr> BACKGROUND</vt:lpstr>
      <vt:lpstr>Main Features of RESTORE2</vt:lpstr>
      <vt:lpstr>RESTORE2 the whole package</vt:lpstr>
      <vt:lpstr>Soft Signs</vt:lpstr>
      <vt:lpstr>SOFT SIGNS - changes to  Mental, Physical, Behaviour</vt:lpstr>
      <vt:lpstr>                         Physical Observations</vt:lpstr>
      <vt:lpstr>NEWS2</vt:lpstr>
      <vt:lpstr>NEWS2 SCORE  0 – 20  </vt:lpstr>
      <vt:lpstr>PowerPoint Presentation</vt:lpstr>
      <vt:lpstr>General Practice protocol</vt:lpstr>
      <vt:lpstr>SELF-CHECK QUIZ</vt:lpstr>
      <vt:lpstr>SELF-CHECK QUIZ ANSWERS</vt:lpstr>
      <vt:lpstr>Concluding Notes </vt:lpstr>
      <vt:lpstr>REVIEW of CORE LEARNING OUTCOMES</vt:lpstr>
      <vt:lpstr>PowerPoint Presentation</vt:lpstr>
    </vt:vector>
  </TitlesOfParts>
  <Company>Yeovil District Hospital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Patient Safety Initiative co-produced by  West Hampshire CCG &amp; Wessex Patient Safety Collaborative</dc:title>
  <dc:creator>Judith Glide</dc:creator>
  <cp:lastModifiedBy>Hughes Martyn (Somerset LMC)</cp:lastModifiedBy>
  <cp:revision>60</cp:revision>
  <dcterms:created xsi:type="dcterms:W3CDTF">2020-05-17T10:52:15Z</dcterms:created>
  <dcterms:modified xsi:type="dcterms:W3CDTF">2020-08-14T08:04:11Z</dcterms:modified>
</cp:coreProperties>
</file>